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2"/>
  </p:notesMasterIdLst>
  <p:sldIdLst>
    <p:sldId id="256" r:id="rId2"/>
    <p:sldId id="278" r:id="rId3"/>
    <p:sldId id="257" r:id="rId4"/>
    <p:sldId id="271" r:id="rId5"/>
    <p:sldId id="260" r:id="rId6"/>
    <p:sldId id="279" r:id="rId7"/>
    <p:sldId id="282" r:id="rId8"/>
    <p:sldId id="283" r:id="rId9"/>
    <p:sldId id="284" r:id="rId10"/>
    <p:sldId id="258" r:id="rId11"/>
    <p:sldId id="285" r:id="rId12"/>
    <p:sldId id="275" r:id="rId13"/>
    <p:sldId id="262" r:id="rId14"/>
    <p:sldId id="293" r:id="rId15"/>
    <p:sldId id="263" r:id="rId16"/>
    <p:sldId id="264" r:id="rId17"/>
    <p:sldId id="265" r:id="rId18"/>
    <p:sldId id="266" r:id="rId19"/>
    <p:sldId id="267" r:id="rId20"/>
    <p:sldId id="268" r:id="rId21"/>
    <p:sldId id="286" r:id="rId22"/>
    <p:sldId id="272" r:id="rId23"/>
    <p:sldId id="269" r:id="rId24"/>
    <p:sldId id="274" r:id="rId25"/>
    <p:sldId id="273" r:id="rId26"/>
    <p:sldId id="291" r:id="rId27"/>
    <p:sldId id="277" r:id="rId28"/>
    <p:sldId id="290" r:id="rId29"/>
    <p:sldId id="292" r:id="rId30"/>
    <p:sldId id="270"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79BAF"/>
    <a:srgbClr val="8FCAFF"/>
    <a:srgbClr val="FFFF66"/>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4" autoAdjust="0"/>
    <p:restoredTop sz="94660"/>
  </p:normalViewPr>
  <p:slideViewPr>
    <p:cSldViewPr snapToGrid="0">
      <p:cViewPr varScale="1">
        <p:scale>
          <a:sx n="105" d="100"/>
          <a:sy n="105" d="100"/>
        </p:scale>
        <p:origin x="54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_rels/data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image" Target="../media/image34.sv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8B63C5-3467-4B96-A482-3B29EA40EF75}"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42BA2850-78D5-4584-B89B-738615A8A2C9}">
      <dgm:prSet/>
      <dgm:spPr/>
      <dgm:t>
        <a:bodyPr/>
        <a:lstStyle/>
        <a:p>
          <a:r>
            <a:rPr lang="en-US"/>
            <a:t>Develop a disaster and communication plan</a:t>
          </a:r>
        </a:p>
      </dgm:t>
    </dgm:pt>
    <dgm:pt modelId="{BE2F575F-BB9F-4868-8583-03D40E5C0518}" type="parTrans" cxnId="{63D782B2-2A4A-4EDE-9B97-66B908F144D0}">
      <dgm:prSet/>
      <dgm:spPr/>
      <dgm:t>
        <a:bodyPr/>
        <a:lstStyle/>
        <a:p>
          <a:endParaRPr lang="en-US"/>
        </a:p>
      </dgm:t>
    </dgm:pt>
    <dgm:pt modelId="{14122AEA-573E-424E-8EF6-2B8783890AC6}" type="sibTrans" cxnId="{63D782B2-2A4A-4EDE-9B97-66B908F144D0}">
      <dgm:prSet/>
      <dgm:spPr/>
      <dgm:t>
        <a:bodyPr/>
        <a:lstStyle/>
        <a:p>
          <a:endParaRPr lang="en-US"/>
        </a:p>
      </dgm:t>
    </dgm:pt>
    <dgm:pt modelId="{5D522AD2-4FAF-4C96-B012-8BE4846C4252}">
      <dgm:prSet/>
      <dgm:spPr/>
      <dgm:t>
        <a:bodyPr/>
        <a:lstStyle/>
        <a:p>
          <a:r>
            <a:rPr lang="en-US"/>
            <a:t>Early and frequent </a:t>
          </a:r>
          <a:r>
            <a:rPr lang="en-US" b="1"/>
            <a:t>communication </a:t>
          </a:r>
          <a:r>
            <a:rPr lang="en-US"/>
            <a:t>is critically important</a:t>
          </a:r>
        </a:p>
      </dgm:t>
    </dgm:pt>
    <dgm:pt modelId="{B22DA60A-8D51-4591-AF1C-DD14CAD43876}" type="parTrans" cxnId="{975D4851-C1F7-4B82-873C-906A17EC22BD}">
      <dgm:prSet/>
      <dgm:spPr/>
      <dgm:t>
        <a:bodyPr/>
        <a:lstStyle/>
        <a:p>
          <a:endParaRPr lang="en-US"/>
        </a:p>
      </dgm:t>
    </dgm:pt>
    <dgm:pt modelId="{E6474027-C438-4B49-827A-53B8B055A5F5}" type="sibTrans" cxnId="{975D4851-C1F7-4B82-873C-906A17EC22BD}">
      <dgm:prSet/>
      <dgm:spPr/>
      <dgm:t>
        <a:bodyPr/>
        <a:lstStyle/>
        <a:p>
          <a:endParaRPr lang="en-US"/>
        </a:p>
      </dgm:t>
    </dgm:pt>
    <dgm:pt modelId="{7B24ABC0-CFF7-46A3-943B-6670FD74D121}">
      <dgm:prSet/>
      <dgm:spPr/>
      <dgm:t>
        <a:bodyPr/>
        <a:lstStyle/>
        <a:p>
          <a:r>
            <a:rPr lang="en-US"/>
            <a:t>Establish a disaster response team</a:t>
          </a:r>
        </a:p>
      </dgm:t>
    </dgm:pt>
    <dgm:pt modelId="{0FC45461-ED92-40C6-97C8-E4418D375150}" type="parTrans" cxnId="{6EDC5E71-9213-4C9C-B3FE-CACCBED02912}">
      <dgm:prSet/>
      <dgm:spPr/>
      <dgm:t>
        <a:bodyPr/>
        <a:lstStyle/>
        <a:p>
          <a:endParaRPr lang="en-US"/>
        </a:p>
      </dgm:t>
    </dgm:pt>
    <dgm:pt modelId="{7B0D4CBB-E905-4DF2-8178-216E52B1ABF4}" type="sibTrans" cxnId="{6EDC5E71-9213-4C9C-B3FE-CACCBED02912}">
      <dgm:prSet/>
      <dgm:spPr/>
      <dgm:t>
        <a:bodyPr/>
        <a:lstStyle/>
        <a:p>
          <a:endParaRPr lang="en-US"/>
        </a:p>
      </dgm:t>
    </dgm:pt>
    <dgm:pt modelId="{BA67E2A5-4BF4-4A8B-866B-F7CAA9BBCC99}" type="pres">
      <dgm:prSet presAssocID="{828B63C5-3467-4B96-A482-3B29EA40EF75}" presName="hierChild1" presStyleCnt="0">
        <dgm:presLayoutVars>
          <dgm:chPref val="1"/>
          <dgm:dir/>
          <dgm:animOne val="branch"/>
          <dgm:animLvl val="lvl"/>
          <dgm:resizeHandles/>
        </dgm:presLayoutVars>
      </dgm:prSet>
      <dgm:spPr/>
    </dgm:pt>
    <dgm:pt modelId="{F60AB652-8717-4477-809C-32EA38A6F430}" type="pres">
      <dgm:prSet presAssocID="{42BA2850-78D5-4584-B89B-738615A8A2C9}" presName="hierRoot1" presStyleCnt="0"/>
      <dgm:spPr/>
    </dgm:pt>
    <dgm:pt modelId="{458EA7F8-9C98-4C1C-85D5-DAC6483D1C8A}" type="pres">
      <dgm:prSet presAssocID="{42BA2850-78D5-4584-B89B-738615A8A2C9}" presName="composite" presStyleCnt="0"/>
      <dgm:spPr/>
    </dgm:pt>
    <dgm:pt modelId="{FC688881-327E-41E1-B9FC-AE96770A865D}" type="pres">
      <dgm:prSet presAssocID="{42BA2850-78D5-4584-B89B-738615A8A2C9}" presName="background" presStyleLbl="node0" presStyleIdx="0" presStyleCnt="3"/>
      <dgm:spPr/>
    </dgm:pt>
    <dgm:pt modelId="{0C0DB5E3-0BF2-4527-B57C-A391C85E69AC}" type="pres">
      <dgm:prSet presAssocID="{42BA2850-78D5-4584-B89B-738615A8A2C9}" presName="text" presStyleLbl="fgAcc0" presStyleIdx="0" presStyleCnt="3">
        <dgm:presLayoutVars>
          <dgm:chPref val="3"/>
        </dgm:presLayoutVars>
      </dgm:prSet>
      <dgm:spPr/>
    </dgm:pt>
    <dgm:pt modelId="{24EB0B84-1C6C-41B1-AFDD-1696CE8BC5C9}" type="pres">
      <dgm:prSet presAssocID="{42BA2850-78D5-4584-B89B-738615A8A2C9}" presName="hierChild2" presStyleCnt="0"/>
      <dgm:spPr/>
    </dgm:pt>
    <dgm:pt modelId="{805214C2-316D-4D8B-8C16-CD76EBEB6633}" type="pres">
      <dgm:prSet presAssocID="{5D522AD2-4FAF-4C96-B012-8BE4846C4252}" presName="hierRoot1" presStyleCnt="0"/>
      <dgm:spPr/>
    </dgm:pt>
    <dgm:pt modelId="{8B890F39-54C4-484C-A6AC-E1AD4FEF7ED8}" type="pres">
      <dgm:prSet presAssocID="{5D522AD2-4FAF-4C96-B012-8BE4846C4252}" presName="composite" presStyleCnt="0"/>
      <dgm:spPr/>
    </dgm:pt>
    <dgm:pt modelId="{18C7C280-50D1-4C42-9394-21F9DC9CC0F3}" type="pres">
      <dgm:prSet presAssocID="{5D522AD2-4FAF-4C96-B012-8BE4846C4252}" presName="background" presStyleLbl="node0" presStyleIdx="1" presStyleCnt="3"/>
      <dgm:spPr/>
    </dgm:pt>
    <dgm:pt modelId="{CF147130-6C2E-47DC-8595-0BADBADD949B}" type="pres">
      <dgm:prSet presAssocID="{5D522AD2-4FAF-4C96-B012-8BE4846C4252}" presName="text" presStyleLbl="fgAcc0" presStyleIdx="1" presStyleCnt="3">
        <dgm:presLayoutVars>
          <dgm:chPref val="3"/>
        </dgm:presLayoutVars>
      </dgm:prSet>
      <dgm:spPr/>
    </dgm:pt>
    <dgm:pt modelId="{BED0AE2E-3EFC-41E4-AD83-7CDB603A14B9}" type="pres">
      <dgm:prSet presAssocID="{5D522AD2-4FAF-4C96-B012-8BE4846C4252}" presName="hierChild2" presStyleCnt="0"/>
      <dgm:spPr/>
    </dgm:pt>
    <dgm:pt modelId="{EF7F82EB-0E6A-4BEA-B5D3-E79C12823AE7}" type="pres">
      <dgm:prSet presAssocID="{7B24ABC0-CFF7-46A3-943B-6670FD74D121}" presName="hierRoot1" presStyleCnt="0"/>
      <dgm:spPr/>
    </dgm:pt>
    <dgm:pt modelId="{99A3A666-9D5D-46BF-8B1E-16C13D85EFAB}" type="pres">
      <dgm:prSet presAssocID="{7B24ABC0-CFF7-46A3-943B-6670FD74D121}" presName="composite" presStyleCnt="0"/>
      <dgm:spPr/>
    </dgm:pt>
    <dgm:pt modelId="{66D3B033-A849-462A-9E98-18CD148BCAF9}" type="pres">
      <dgm:prSet presAssocID="{7B24ABC0-CFF7-46A3-943B-6670FD74D121}" presName="background" presStyleLbl="node0" presStyleIdx="2" presStyleCnt="3"/>
      <dgm:spPr/>
    </dgm:pt>
    <dgm:pt modelId="{D850F541-C403-43B1-B81A-5FCF2A9E0054}" type="pres">
      <dgm:prSet presAssocID="{7B24ABC0-CFF7-46A3-943B-6670FD74D121}" presName="text" presStyleLbl="fgAcc0" presStyleIdx="2" presStyleCnt="3">
        <dgm:presLayoutVars>
          <dgm:chPref val="3"/>
        </dgm:presLayoutVars>
      </dgm:prSet>
      <dgm:spPr/>
    </dgm:pt>
    <dgm:pt modelId="{4C3DF628-7BEE-498A-8BD8-653BA4C3BDC0}" type="pres">
      <dgm:prSet presAssocID="{7B24ABC0-CFF7-46A3-943B-6670FD74D121}" presName="hierChild2" presStyleCnt="0"/>
      <dgm:spPr/>
    </dgm:pt>
  </dgm:ptLst>
  <dgm:cxnLst>
    <dgm:cxn modelId="{328E0923-807C-403B-844E-F05F44418185}" type="presOf" srcId="{828B63C5-3467-4B96-A482-3B29EA40EF75}" destId="{BA67E2A5-4BF4-4A8B-866B-F7CAA9BBCC99}" srcOrd="0" destOrd="0" presId="urn:microsoft.com/office/officeart/2005/8/layout/hierarchy1"/>
    <dgm:cxn modelId="{6EDC5E71-9213-4C9C-B3FE-CACCBED02912}" srcId="{828B63C5-3467-4B96-A482-3B29EA40EF75}" destId="{7B24ABC0-CFF7-46A3-943B-6670FD74D121}" srcOrd="2" destOrd="0" parTransId="{0FC45461-ED92-40C6-97C8-E4418D375150}" sibTransId="{7B0D4CBB-E905-4DF2-8178-216E52B1ABF4}"/>
    <dgm:cxn modelId="{975D4851-C1F7-4B82-873C-906A17EC22BD}" srcId="{828B63C5-3467-4B96-A482-3B29EA40EF75}" destId="{5D522AD2-4FAF-4C96-B012-8BE4846C4252}" srcOrd="1" destOrd="0" parTransId="{B22DA60A-8D51-4591-AF1C-DD14CAD43876}" sibTransId="{E6474027-C438-4B49-827A-53B8B055A5F5}"/>
    <dgm:cxn modelId="{CA33AA9A-6198-4173-B281-ED41C7B409E4}" type="presOf" srcId="{5D522AD2-4FAF-4C96-B012-8BE4846C4252}" destId="{CF147130-6C2E-47DC-8595-0BADBADD949B}" srcOrd="0" destOrd="0" presId="urn:microsoft.com/office/officeart/2005/8/layout/hierarchy1"/>
    <dgm:cxn modelId="{EACD45A5-B2AD-475A-BA0F-FCC0BB2978A2}" type="presOf" srcId="{42BA2850-78D5-4584-B89B-738615A8A2C9}" destId="{0C0DB5E3-0BF2-4527-B57C-A391C85E69AC}" srcOrd="0" destOrd="0" presId="urn:microsoft.com/office/officeart/2005/8/layout/hierarchy1"/>
    <dgm:cxn modelId="{63D782B2-2A4A-4EDE-9B97-66B908F144D0}" srcId="{828B63C5-3467-4B96-A482-3B29EA40EF75}" destId="{42BA2850-78D5-4584-B89B-738615A8A2C9}" srcOrd="0" destOrd="0" parTransId="{BE2F575F-BB9F-4868-8583-03D40E5C0518}" sibTransId="{14122AEA-573E-424E-8EF6-2B8783890AC6}"/>
    <dgm:cxn modelId="{6E0F69C1-C72C-44BA-97A1-DE1AD371E97B}" type="presOf" srcId="{7B24ABC0-CFF7-46A3-943B-6670FD74D121}" destId="{D850F541-C403-43B1-B81A-5FCF2A9E0054}" srcOrd="0" destOrd="0" presId="urn:microsoft.com/office/officeart/2005/8/layout/hierarchy1"/>
    <dgm:cxn modelId="{956B90C8-215E-45C4-AD0C-0A27CC128029}" type="presParOf" srcId="{BA67E2A5-4BF4-4A8B-866B-F7CAA9BBCC99}" destId="{F60AB652-8717-4477-809C-32EA38A6F430}" srcOrd="0" destOrd="0" presId="urn:microsoft.com/office/officeart/2005/8/layout/hierarchy1"/>
    <dgm:cxn modelId="{2A765A8C-D25E-4934-94FC-FA2689F1FA0E}" type="presParOf" srcId="{F60AB652-8717-4477-809C-32EA38A6F430}" destId="{458EA7F8-9C98-4C1C-85D5-DAC6483D1C8A}" srcOrd="0" destOrd="0" presId="urn:microsoft.com/office/officeart/2005/8/layout/hierarchy1"/>
    <dgm:cxn modelId="{3CB0268C-7C85-44A6-84BC-7704AD10D2FA}" type="presParOf" srcId="{458EA7F8-9C98-4C1C-85D5-DAC6483D1C8A}" destId="{FC688881-327E-41E1-B9FC-AE96770A865D}" srcOrd="0" destOrd="0" presId="urn:microsoft.com/office/officeart/2005/8/layout/hierarchy1"/>
    <dgm:cxn modelId="{ACBBA687-6A89-4F1E-9FFF-073FA3C810C6}" type="presParOf" srcId="{458EA7F8-9C98-4C1C-85D5-DAC6483D1C8A}" destId="{0C0DB5E3-0BF2-4527-B57C-A391C85E69AC}" srcOrd="1" destOrd="0" presId="urn:microsoft.com/office/officeart/2005/8/layout/hierarchy1"/>
    <dgm:cxn modelId="{0C9BE83F-CE8F-4B38-9699-D61F3973D22A}" type="presParOf" srcId="{F60AB652-8717-4477-809C-32EA38A6F430}" destId="{24EB0B84-1C6C-41B1-AFDD-1696CE8BC5C9}" srcOrd="1" destOrd="0" presId="urn:microsoft.com/office/officeart/2005/8/layout/hierarchy1"/>
    <dgm:cxn modelId="{0824D6EB-E062-47BF-A78C-D7DD77342BA8}" type="presParOf" srcId="{BA67E2A5-4BF4-4A8B-866B-F7CAA9BBCC99}" destId="{805214C2-316D-4D8B-8C16-CD76EBEB6633}" srcOrd="1" destOrd="0" presId="urn:microsoft.com/office/officeart/2005/8/layout/hierarchy1"/>
    <dgm:cxn modelId="{85F35699-4FFA-43ED-A174-11553354485E}" type="presParOf" srcId="{805214C2-316D-4D8B-8C16-CD76EBEB6633}" destId="{8B890F39-54C4-484C-A6AC-E1AD4FEF7ED8}" srcOrd="0" destOrd="0" presId="urn:microsoft.com/office/officeart/2005/8/layout/hierarchy1"/>
    <dgm:cxn modelId="{2DC08CE2-5C44-4897-B20A-7C98428F78F4}" type="presParOf" srcId="{8B890F39-54C4-484C-A6AC-E1AD4FEF7ED8}" destId="{18C7C280-50D1-4C42-9394-21F9DC9CC0F3}" srcOrd="0" destOrd="0" presId="urn:microsoft.com/office/officeart/2005/8/layout/hierarchy1"/>
    <dgm:cxn modelId="{5111ABE3-0814-4232-9225-EAFF4CA1E169}" type="presParOf" srcId="{8B890F39-54C4-484C-A6AC-E1AD4FEF7ED8}" destId="{CF147130-6C2E-47DC-8595-0BADBADD949B}" srcOrd="1" destOrd="0" presId="urn:microsoft.com/office/officeart/2005/8/layout/hierarchy1"/>
    <dgm:cxn modelId="{F91D961D-FCEB-42CF-8283-63FFB89ACEAE}" type="presParOf" srcId="{805214C2-316D-4D8B-8C16-CD76EBEB6633}" destId="{BED0AE2E-3EFC-41E4-AD83-7CDB603A14B9}" srcOrd="1" destOrd="0" presId="urn:microsoft.com/office/officeart/2005/8/layout/hierarchy1"/>
    <dgm:cxn modelId="{7FF0C748-BED0-4501-B1D3-6CC6E7D68E66}" type="presParOf" srcId="{BA67E2A5-4BF4-4A8B-866B-F7CAA9BBCC99}" destId="{EF7F82EB-0E6A-4BEA-B5D3-E79C12823AE7}" srcOrd="2" destOrd="0" presId="urn:microsoft.com/office/officeart/2005/8/layout/hierarchy1"/>
    <dgm:cxn modelId="{A7B8FBC4-0D55-4573-8CD2-0DFDFE25B8EE}" type="presParOf" srcId="{EF7F82EB-0E6A-4BEA-B5D3-E79C12823AE7}" destId="{99A3A666-9D5D-46BF-8B1E-16C13D85EFAB}" srcOrd="0" destOrd="0" presId="urn:microsoft.com/office/officeart/2005/8/layout/hierarchy1"/>
    <dgm:cxn modelId="{69265A9E-77D2-48E2-8E2F-A144D73BBC7D}" type="presParOf" srcId="{99A3A666-9D5D-46BF-8B1E-16C13D85EFAB}" destId="{66D3B033-A849-462A-9E98-18CD148BCAF9}" srcOrd="0" destOrd="0" presId="urn:microsoft.com/office/officeart/2005/8/layout/hierarchy1"/>
    <dgm:cxn modelId="{D8C9D93E-2634-4ED5-9295-80BA243804ED}" type="presParOf" srcId="{99A3A666-9D5D-46BF-8B1E-16C13D85EFAB}" destId="{D850F541-C403-43B1-B81A-5FCF2A9E0054}" srcOrd="1" destOrd="0" presId="urn:microsoft.com/office/officeart/2005/8/layout/hierarchy1"/>
    <dgm:cxn modelId="{5C472485-7339-47AB-8589-AA2494CD8D2B}" type="presParOf" srcId="{EF7F82EB-0E6A-4BEA-B5D3-E79C12823AE7}" destId="{4C3DF628-7BEE-498A-8BD8-653BA4C3BDC0}"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D7D18E8-47E5-45EA-80F7-578D17732B1F}" type="doc">
      <dgm:prSet loTypeId="urn:microsoft.com/office/officeart/2016/7/layout/VerticalSolidActionList" loCatId="List" qsTypeId="urn:microsoft.com/office/officeart/2005/8/quickstyle/simple2" qsCatId="simple" csTypeId="urn:microsoft.com/office/officeart/2005/8/colors/accent1_2" csCatId="accent1"/>
      <dgm:spPr/>
      <dgm:t>
        <a:bodyPr/>
        <a:lstStyle/>
        <a:p>
          <a:endParaRPr lang="en-US"/>
        </a:p>
      </dgm:t>
    </dgm:pt>
    <dgm:pt modelId="{C0D8E231-2362-4139-BF5C-614DDEB5A7EE}">
      <dgm:prSet/>
      <dgm:spPr/>
      <dgm:t>
        <a:bodyPr/>
        <a:lstStyle/>
        <a:p>
          <a:r>
            <a:rPr lang="en-US"/>
            <a:t>Update</a:t>
          </a:r>
        </a:p>
      </dgm:t>
    </dgm:pt>
    <dgm:pt modelId="{D843E2EE-DF1E-49B3-A9EA-CE53E72298A0}" type="parTrans" cxnId="{6B62E9AC-1A3D-414D-9A7A-897A45917C0A}">
      <dgm:prSet/>
      <dgm:spPr/>
      <dgm:t>
        <a:bodyPr/>
        <a:lstStyle/>
        <a:p>
          <a:endParaRPr lang="en-US"/>
        </a:p>
      </dgm:t>
    </dgm:pt>
    <dgm:pt modelId="{5519D087-E855-4A0D-AF8A-DF3D8A9F6B30}" type="sibTrans" cxnId="{6B62E9AC-1A3D-414D-9A7A-897A45917C0A}">
      <dgm:prSet/>
      <dgm:spPr/>
      <dgm:t>
        <a:bodyPr/>
        <a:lstStyle/>
        <a:p>
          <a:endParaRPr lang="en-US"/>
        </a:p>
      </dgm:t>
    </dgm:pt>
    <dgm:pt modelId="{B6B67C0E-549A-4221-93AC-1B94D572DBAA}">
      <dgm:prSet/>
      <dgm:spPr/>
      <dgm:t>
        <a:bodyPr/>
        <a:lstStyle/>
        <a:p>
          <a:r>
            <a:rPr lang="en-US"/>
            <a:t>Update the plan annually</a:t>
          </a:r>
        </a:p>
      </dgm:t>
    </dgm:pt>
    <dgm:pt modelId="{843E04B4-4C86-4E79-BAE9-B2B3BA0C84F9}" type="parTrans" cxnId="{B764B20F-28FF-4867-99F9-E1A2CC70415D}">
      <dgm:prSet/>
      <dgm:spPr/>
      <dgm:t>
        <a:bodyPr/>
        <a:lstStyle/>
        <a:p>
          <a:endParaRPr lang="en-US"/>
        </a:p>
      </dgm:t>
    </dgm:pt>
    <dgm:pt modelId="{CFF43CF8-16D7-484F-940E-5ED9CC0B6BAB}" type="sibTrans" cxnId="{B764B20F-28FF-4867-99F9-E1A2CC70415D}">
      <dgm:prSet/>
      <dgm:spPr/>
      <dgm:t>
        <a:bodyPr/>
        <a:lstStyle/>
        <a:p>
          <a:endParaRPr lang="en-US"/>
        </a:p>
      </dgm:t>
    </dgm:pt>
    <dgm:pt modelId="{251D11C6-9966-4E7E-99A8-A8BC30AD9278}">
      <dgm:prSet/>
      <dgm:spPr/>
      <dgm:t>
        <a:bodyPr/>
        <a:lstStyle/>
        <a:p>
          <a:r>
            <a:rPr lang="en-US"/>
            <a:t>Establish</a:t>
          </a:r>
        </a:p>
      </dgm:t>
    </dgm:pt>
    <dgm:pt modelId="{0EE18549-0D34-411F-B6A8-9C91B7827774}" type="parTrans" cxnId="{1420AEE7-C886-4682-BFA7-A9AB71C65818}">
      <dgm:prSet/>
      <dgm:spPr/>
      <dgm:t>
        <a:bodyPr/>
        <a:lstStyle/>
        <a:p>
          <a:endParaRPr lang="en-US"/>
        </a:p>
      </dgm:t>
    </dgm:pt>
    <dgm:pt modelId="{E4E066E2-7C82-4DC9-973D-659287D19D3D}" type="sibTrans" cxnId="{1420AEE7-C886-4682-BFA7-A9AB71C65818}">
      <dgm:prSet/>
      <dgm:spPr/>
      <dgm:t>
        <a:bodyPr/>
        <a:lstStyle/>
        <a:p>
          <a:endParaRPr lang="en-US"/>
        </a:p>
      </dgm:t>
    </dgm:pt>
    <dgm:pt modelId="{D28CF123-752D-443A-BAE7-1BD4DA346D3D}">
      <dgm:prSet/>
      <dgm:spPr/>
      <dgm:t>
        <a:bodyPr/>
        <a:lstStyle/>
        <a:p>
          <a:r>
            <a:rPr lang="en-US"/>
            <a:t>Establish recordkeeping procedures</a:t>
          </a:r>
        </a:p>
      </dgm:t>
    </dgm:pt>
    <dgm:pt modelId="{7A815199-A742-4902-B690-19446FFDFD9A}" type="parTrans" cxnId="{054F4315-EAE0-4677-8DDE-8F4F9AE8B1EC}">
      <dgm:prSet/>
      <dgm:spPr/>
      <dgm:t>
        <a:bodyPr/>
        <a:lstStyle/>
        <a:p>
          <a:endParaRPr lang="en-US"/>
        </a:p>
      </dgm:t>
    </dgm:pt>
    <dgm:pt modelId="{865ACA28-4B6F-4F3A-909B-CCD4005321EB}" type="sibTrans" cxnId="{054F4315-EAE0-4677-8DDE-8F4F9AE8B1EC}">
      <dgm:prSet/>
      <dgm:spPr/>
      <dgm:t>
        <a:bodyPr/>
        <a:lstStyle/>
        <a:p>
          <a:endParaRPr lang="en-US"/>
        </a:p>
      </dgm:t>
    </dgm:pt>
    <dgm:pt modelId="{1C8F2F32-0392-439B-B842-B2B311835DEA}">
      <dgm:prSet/>
      <dgm:spPr/>
      <dgm:t>
        <a:bodyPr/>
        <a:lstStyle/>
        <a:p>
          <a:r>
            <a:rPr lang="en-US"/>
            <a:t>Identify and develop</a:t>
          </a:r>
        </a:p>
      </dgm:t>
    </dgm:pt>
    <dgm:pt modelId="{BF52FC92-866F-4EF6-8D47-6BAA8374E34A}" type="parTrans" cxnId="{B9059F15-4286-485F-943C-D3FCBAACF9D2}">
      <dgm:prSet/>
      <dgm:spPr/>
      <dgm:t>
        <a:bodyPr/>
        <a:lstStyle/>
        <a:p>
          <a:endParaRPr lang="en-US"/>
        </a:p>
      </dgm:t>
    </dgm:pt>
    <dgm:pt modelId="{8B33468F-3E05-4CB1-AEB3-0DB0EC2BD281}" type="sibTrans" cxnId="{B9059F15-4286-485F-943C-D3FCBAACF9D2}">
      <dgm:prSet/>
      <dgm:spPr/>
      <dgm:t>
        <a:bodyPr/>
        <a:lstStyle/>
        <a:p>
          <a:endParaRPr lang="en-US"/>
        </a:p>
      </dgm:t>
    </dgm:pt>
    <dgm:pt modelId="{BE8F9DAA-5656-4AD9-BC0A-38DD3DD03A4C}">
      <dgm:prSet/>
      <dgm:spPr/>
      <dgm:t>
        <a:bodyPr/>
        <a:lstStyle/>
        <a:p>
          <a:r>
            <a:rPr lang="en-US"/>
            <a:t>Identify and develop relationships with DA contacts and local    disaster organizations</a:t>
          </a:r>
        </a:p>
      </dgm:t>
    </dgm:pt>
    <dgm:pt modelId="{1DADEE88-E4A3-43B6-B281-51AC597327DB}" type="parTrans" cxnId="{5A3EFC6E-6BD2-499E-96F4-3EB524AA0CF9}">
      <dgm:prSet/>
      <dgm:spPr/>
      <dgm:t>
        <a:bodyPr/>
        <a:lstStyle/>
        <a:p>
          <a:endParaRPr lang="en-US"/>
        </a:p>
      </dgm:t>
    </dgm:pt>
    <dgm:pt modelId="{F5514FD9-6BBF-4F58-8ABB-02CACE78A81C}" type="sibTrans" cxnId="{5A3EFC6E-6BD2-499E-96F4-3EB524AA0CF9}">
      <dgm:prSet/>
      <dgm:spPr/>
      <dgm:t>
        <a:bodyPr/>
        <a:lstStyle/>
        <a:p>
          <a:endParaRPr lang="en-US"/>
        </a:p>
      </dgm:t>
    </dgm:pt>
    <dgm:pt modelId="{F6D5D94B-9A71-4EBD-85E9-1759ABDD3094}" type="pres">
      <dgm:prSet presAssocID="{9D7D18E8-47E5-45EA-80F7-578D17732B1F}" presName="Name0" presStyleCnt="0">
        <dgm:presLayoutVars>
          <dgm:dir/>
          <dgm:animLvl val="lvl"/>
          <dgm:resizeHandles val="exact"/>
        </dgm:presLayoutVars>
      </dgm:prSet>
      <dgm:spPr/>
    </dgm:pt>
    <dgm:pt modelId="{60EDB2CD-2FED-4E05-8FEE-CF27D3690393}" type="pres">
      <dgm:prSet presAssocID="{C0D8E231-2362-4139-BF5C-614DDEB5A7EE}" presName="linNode" presStyleCnt="0"/>
      <dgm:spPr/>
    </dgm:pt>
    <dgm:pt modelId="{83AA6259-BA79-46C3-9AAD-AF489B0262D5}" type="pres">
      <dgm:prSet presAssocID="{C0D8E231-2362-4139-BF5C-614DDEB5A7EE}" presName="parentText" presStyleLbl="alignNode1" presStyleIdx="0" presStyleCnt="3">
        <dgm:presLayoutVars>
          <dgm:chMax val="1"/>
          <dgm:bulletEnabled/>
        </dgm:presLayoutVars>
      </dgm:prSet>
      <dgm:spPr/>
    </dgm:pt>
    <dgm:pt modelId="{77BCF4AE-255D-4C5C-90B7-E69E70E9252A}" type="pres">
      <dgm:prSet presAssocID="{C0D8E231-2362-4139-BF5C-614DDEB5A7EE}" presName="descendantText" presStyleLbl="alignAccFollowNode1" presStyleIdx="0" presStyleCnt="3">
        <dgm:presLayoutVars>
          <dgm:bulletEnabled/>
        </dgm:presLayoutVars>
      </dgm:prSet>
      <dgm:spPr/>
    </dgm:pt>
    <dgm:pt modelId="{C95ECFB1-8D86-4AC5-A95A-9A3A461C76DE}" type="pres">
      <dgm:prSet presAssocID="{5519D087-E855-4A0D-AF8A-DF3D8A9F6B30}" presName="sp" presStyleCnt="0"/>
      <dgm:spPr/>
    </dgm:pt>
    <dgm:pt modelId="{91D285D1-2120-41C0-B398-6E452CFF2B31}" type="pres">
      <dgm:prSet presAssocID="{251D11C6-9966-4E7E-99A8-A8BC30AD9278}" presName="linNode" presStyleCnt="0"/>
      <dgm:spPr/>
    </dgm:pt>
    <dgm:pt modelId="{26614432-3EE1-43D4-8221-6B27D8D2560B}" type="pres">
      <dgm:prSet presAssocID="{251D11C6-9966-4E7E-99A8-A8BC30AD9278}" presName="parentText" presStyleLbl="alignNode1" presStyleIdx="1" presStyleCnt="3">
        <dgm:presLayoutVars>
          <dgm:chMax val="1"/>
          <dgm:bulletEnabled/>
        </dgm:presLayoutVars>
      </dgm:prSet>
      <dgm:spPr/>
    </dgm:pt>
    <dgm:pt modelId="{FE764C85-BE9F-4ABC-AF85-C6AF8B727886}" type="pres">
      <dgm:prSet presAssocID="{251D11C6-9966-4E7E-99A8-A8BC30AD9278}" presName="descendantText" presStyleLbl="alignAccFollowNode1" presStyleIdx="1" presStyleCnt="3">
        <dgm:presLayoutVars>
          <dgm:bulletEnabled/>
        </dgm:presLayoutVars>
      </dgm:prSet>
      <dgm:spPr/>
    </dgm:pt>
    <dgm:pt modelId="{F3E4C00F-7E4F-4B16-B46F-0A7E3E339653}" type="pres">
      <dgm:prSet presAssocID="{E4E066E2-7C82-4DC9-973D-659287D19D3D}" presName="sp" presStyleCnt="0"/>
      <dgm:spPr/>
    </dgm:pt>
    <dgm:pt modelId="{429AE15A-825B-423B-A908-D264E76306E1}" type="pres">
      <dgm:prSet presAssocID="{1C8F2F32-0392-439B-B842-B2B311835DEA}" presName="linNode" presStyleCnt="0"/>
      <dgm:spPr/>
    </dgm:pt>
    <dgm:pt modelId="{5D629FC3-A765-4EC7-B9F0-8917FC510043}" type="pres">
      <dgm:prSet presAssocID="{1C8F2F32-0392-439B-B842-B2B311835DEA}" presName="parentText" presStyleLbl="alignNode1" presStyleIdx="2" presStyleCnt="3">
        <dgm:presLayoutVars>
          <dgm:chMax val="1"/>
          <dgm:bulletEnabled/>
        </dgm:presLayoutVars>
      </dgm:prSet>
      <dgm:spPr/>
    </dgm:pt>
    <dgm:pt modelId="{61D78FEA-E82C-4684-BA1F-80B55D9A59FE}" type="pres">
      <dgm:prSet presAssocID="{1C8F2F32-0392-439B-B842-B2B311835DEA}" presName="descendantText" presStyleLbl="alignAccFollowNode1" presStyleIdx="2" presStyleCnt="3">
        <dgm:presLayoutVars>
          <dgm:bulletEnabled/>
        </dgm:presLayoutVars>
      </dgm:prSet>
      <dgm:spPr/>
    </dgm:pt>
  </dgm:ptLst>
  <dgm:cxnLst>
    <dgm:cxn modelId="{B764B20F-28FF-4867-99F9-E1A2CC70415D}" srcId="{C0D8E231-2362-4139-BF5C-614DDEB5A7EE}" destId="{B6B67C0E-549A-4221-93AC-1B94D572DBAA}" srcOrd="0" destOrd="0" parTransId="{843E04B4-4C86-4E79-BAE9-B2B3BA0C84F9}" sibTransId="{CFF43CF8-16D7-484F-940E-5ED9CC0B6BAB}"/>
    <dgm:cxn modelId="{054F4315-EAE0-4677-8DDE-8F4F9AE8B1EC}" srcId="{251D11C6-9966-4E7E-99A8-A8BC30AD9278}" destId="{D28CF123-752D-443A-BAE7-1BD4DA346D3D}" srcOrd="0" destOrd="0" parTransId="{7A815199-A742-4902-B690-19446FFDFD9A}" sibTransId="{865ACA28-4B6F-4F3A-909B-CCD4005321EB}"/>
    <dgm:cxn modelId="{B9059F15-4286-485F-943C-D3FCBAACF9D2}" srcId="{9D7D18E8-47E5-45EA-80F7-578D17732B1F}" destId="{1C8F2F32-0392-439B-B842-B2B311835DEA}" srcOrd="2" destOrd="0" parTransId="{BF52FC92-866F-4EF6-8D47-6BAA8374E34A}" sibTransId="{8B33468F-3E05-4CB1-AEB3-0DB0EC2BD281}"/>
    <dgm:cxn modelId="{E9ACEA2D-D57A-4FF9-8848-9C7367968334}" type="presOf" srcId="{251D11C6-9966-4E7E-99A8-A8BC30AD9278}" destId="{26614432-3EE1-43D4-8221-6B27D8D2560B}" srcOrd="0" destOrd="0" presId="urn:microsoft.com/office/officeart/2016/7/layout/VerticalSolidActionList"/>
    <dgm:cxn modelId="{6267B94E-527B-4C28-B09B-9473C930D2F3}" type="presOf" srcId="{9D7D18E8-47E5-45EA-80F7-578D17732B1F}" destId="{F6D5D94B-9A71-4EBD-85E9-1759ABDD3094}" srcOrd="0" destOrd="0" presId="urn:microsoft.com/office/officeart/2016/7/layout/VerticalSolidActionList"/>
    <dgm:cxn modelId="{5A3EFC6E-6BD2-499E-96F4-3EB524AA0CF9}" srcId="{1C8F2F32-0392-439B-B842-B2B311835DEA}" destId="{BE8F9DAA-5656-4AD9-BC0A-38DD3DD03A4C}" srcOrd="0" destOrd="0" parTransId="{1DADEE88-E4A3-43B6-B281-51AC597327DB}" sibTransId="{F5514FD9-6BBF-4F58-8ABB-02CACE78A81C}"/>
    <dgm:cxn modelId="{9BBA324F-5E8F-4BAB-9BC3-C14BB8996CA5}" type="presOf" srcId="{D28CF123-752D-443A-BAE7-1BD4DA346D3D}" destId="{FE764C85-BE9F-4ABC-AF85-C6AF8B727886}" srcOrd="0" destOrd="0" presId="urn:microsoft.com/office/officeart/2016/7/layout/VerticalSolidActionList"/>
    <dgm:cxn modelId="{766FB994-6CD4-4B71-8472-BA5696CDB739}" type="presOf" srcId="{BE8F9DAA-5656-4AD9-BC0A-38DD3DD03A4C}" destId="{61D78FEA-E82C-4684-BA1F-80B55D9A59FE}" srcOrd="0" destOrd="0" presId="urn:microsoft.com/office/officeart/2016/7/layout/VerticalSolidActionList"/>
    <dgm:cxn modelId="{6B62E9AC-1A3D-414D-9A7A-897A45917C0A}" srcId="{9D7D18E8-47E5-45EA-80F7-578D17732B1F}" destId="{C0D8E231-2362-4139-BF5C-614DDEB5A7EE}" srcOrd="0" destOrd="0" parTransId="{D843E2EE-DF1E-49B3-A9EA-CE53E72298A0}" sibTransId="{5519D087-E855-4A0D-AF8A-DF3D8A9F6B30}"/>
    <dgm:cxn modelId="{BA1FD2D3-07E2-434F-99B3-16A03AB83A2C}" type="presOf" srcId="{C0D8E231-2362-4139-BF5C-614DDEB5A7EE}" destId="{83AA6259-BA79-46C3-9AAD-AF489B0262D5}" srcOrd="0" destOrd="0" presId="urn:microsoft.com/office/officeart/2016/7/layout/VerticalSolidActionList"/>
    <dgm:cxn modelId="{9105B9E6-0641-4E66-94AE-87C7A8C6F1BC}" type="presOf" srcId="{1C8F2F32-0392-439B-B842-B2B311835DEA}" destId="{5D629FC3-A765-4EC7-B9F0-8917FC510043}" srcOrd="0" destOrd="0" presId="urn:microsoft.com/office/officeart/2016/7/layout/VerticalSolidActionList"/>
    <dgm:cxn modelId="{1420AEE7-C886-4682-BFA7-A9AB71C65818}" srcId="{9D7D18E8-47E5-45EA-80F7-578D17732B1F}" destId="{251D11C6-9966-4E7E-99A8-A8BC30AD9278}" srcOrd="1" destOrd="0" parTransId="{0EE18549-0D34-411F-B6A8-9C91B7827774}" sibTransId="{E4E066E2-7C82-4DC9-973D-659287D19D3D}"/>
    <dgm:cxn modelId="{96A1C7F4-77EA-43D5-BD0D-AD19AFCDBA11}" type="presOf" srcId="{B6B67C0E-549A-4221-93AC-1B94D572DBAA}" destId="{77BCF4AE-255D-4C5C-90B7-E69E70E9252A}" srcOrd="0" destOrd="0" presId="urn:microsoft.com/office/officeart/2016/7/layout/VerticalSolidActionList"/>
    <dgm:cxn modelId="{1D1CAC46-09F0-4840-AFA4-C8BA11FFECDF}" type="presParOf" srcId="{F6D5D94B-9A71-4EBD-85E9-1759ABDD3094}" destId="{60EDB2CD-2FED-4E05-8FEE-CF27D3690393}" srcOrd="0" destOrd="0" presId="urn:microsoft.com/office/officeart/2016/7/layout/VerticalSolidActionList"/>
    <dgm:cxn modelId="{0FEE0673-A9CF-43E0-A7D1-02E98498138D}" type="presParOf" srcId="{60EDB2CD-2FED-4E05-8FEE-CF27D3690393}" destId="{83AA6259-BA79-46C3-9AAD-AF489B0262D5}" srcOrd="0" destOrd="0" presId="urn:microsoft.com/office/officeart/2016/7/layout/VerticalSolidActionList"/>
    <dgm:cxn modelId="{8C0897E7-974C-4A90-B8F8-DD86323B7558}" type="presParOf" srcId="{60EDB2CD-2FED-4E05-8FEE-CF27D3690393}" destId="{77BCF4AE-255D-4C5C-90B7-E69E70E9252A}" srcOrd="1" destOrd="0" presId="urn:microsoft.com/office/officeart/2016/7/layout/VerticalSolidActionList"/>
    <dgm:cxn modelId="{654E1C1C-3BED-484E-B935-D060671AF1D6}" type="presParOf" srcId="{F6D5D94B-9A71-4EBD-85E9-1759ABDD3094}" destId="{C95ECFB1-8D86-4AC5-A95A-9A3A461C76DE}" srcOrd="1" destOrd="0" presId="urn:microsoft.com/office/officeart/2016/7/layout/VerticalSolidActionList"/>
    <dgm:cxn modelId="{8432E2A7-ADEB-488A-93C7-A1711270F00B}" type="presParOf" srcId="{F6D5D94B-9A71-4EBD-85E9-1759ABDD3094}" destId="{91D285D1-2120-41C0-B398-6E452CFF2B31}" srcOrd="2" destOrd="0" presId="urn:microsoft.com/office/officeart/2016/7/layout/VerticalSolidActionList"/>
    <dgm:cxn modelId="{924830C3-058D-4D74-BD6C-DBF4E17CC100}" type="presParOf" srcId="{91D285D1-2120-41C0-B398-6E452CFF2B31}" destId="{26614432-3EE1-43D4-8221-6B27D8D2560B}" srcOrd="0" destOrd="0" presId="urn:microsoft.com/office/officeart/2016/7/layout/VerticalSolidActionList"/>
    <dgm:cxn modelId="{888AB497-3E95-4651-A977-49F23D6BB81D}" type="presParOf" srcId="{91D285D1-2120-41C0-B398-6E452CFF2B31}" destId="{FE764C85-BE9F-4ABC-AF85-C6AF8B727886}" srcOrd="1" destOrd="0" presId="urn:microsoft.com/office/officeart/2016/7/layout/VerticalSolidActionList"/>
    <dgm:cxn modelId="{B1EF42B6-0859-473B-8031-5A8364C0A07B}" type="presParOf" srcId="{F6D5D94B-9A71-4EBD-85E9-1759ABDD3094}" destId="{F3E4C00F-7E4F-4B16-B46F-0A7E3E339653}" srcOrd="3" destOrd="0" presId="urn:microsoft.com/office/officeart/2016/7/layout/VerticalSolidActionList"/>
    <dgm:cxn modelId="{EEF22C14-880C-4337-9853-AE447C50FC19}" type="presParOf" srcId="{F6D5D94B-9A71-4EBD-85E9-1759ABDD3094}" destId="{429AE15A-825B-423B-A908-D264E76306E1}" srcOrd="4" destOrd="0" presId="urn:microsoft.com/office/officeart/2016/7/layout/VerticalSolidActionList"/>
    <dgm:cxn modelId="{9506F60A-4838-4DE3-850C-C9223EFAC315}" type="presParOf" srcId="{429AE15A-825B-423B-A908-D264E76306E1}" destId="{5D629FC3-A765-4EC7-B9F0-8917FC510043}" srcOrd="0" destOrd="0" presId="urn:microsoft.com/office/officeart/2016/7/layout/VerticalSolidActionList"/>
    <dgm:cxn modelId="{987E69E3-7269-4C15-A13A-80A4A65A4696}" type="presParOf" srcId="{429AE15A-825B-423B-A908-D264E76306E1}" destId="{61D78FEA-E82C-4684-BA1F-80B55D9A59FE}"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615A12-7129-4CF9-AE5B-B64B2D6FD965}" type="doc">
      <dgm:prSet loTypeId="urn:microsoft.com/office/officeart/2016/7/layout/VerticalHollowActionList" loCatId="List" qsTypeId="urn:microsoft.com/office/officeart/2005/8/quickstyle/simple1" qsCatId="simple" csTypeId="urn:microsoft.com/office/officeart/2005/8/colors/accent1_2" csCatId="accent1"/>
      <dgm:spPr/>
      <dgm:t>
        <a:bodyPr/>
        <a:lstStyle/>
        <a:p>
          <a:endParaRPr lang="en-US"/>
        </a:p>
      </dgm:t>
    </dgm:pt>
    <dgm:pt modelId="{9B9ED33B-3560-4E59-A061-616A07F427EF}">
      <dgm:prSet/>
      <dgm:spPr/>
      <dgm:t>
        <a:bodyPr/>
        <a:lstStyle/>
        <a:p>
          <a:r>
            <a:rPr lang="en-US"/>
            <a:t>Provide</a:t>
          </a:r>
        </a:p>
      </dgm:t>
    </dgm:pt>
    <dgm:pt modelId="{52F8DD38-FAC7-4C1A-9148-EF038740B815}" type="parTrans" cxnId="{D87D7DFF-E26D-4290-AFCF-483D62926A69}">
      <dgm:prSet/>
      <dgm:spPr/>
      <dgm:t>
        <a:bodyPr/>
        <a:lstStyle/>
        <a:p>
          <a:endParaRPr lang="en-US"/>
        </a:p>
      </dgm:t>
    </dgm:pt>
    <dgm:pt modelId="{030333EA-D678-4836-88C1-9B6D16DCB007}" type="sibTrans" cxnId="{D87D7DFF-E26D-4290-AFCF-483D62926A69}">
      <dgm:prSet/>
      <dgm:spPr/>
      <dgm:t>
        <a:bodyPr/>
        <a:lstStyle/>
        <a:p>
          <a:endParaRPr lang="en-US"/>
        </a:p>
      </dgm:t>
    </dgm:pt>
    <dgm:pt modelId="{121110AD-F439-4A83-943F-30AFF8766C83}">
      <dgm:prSet/>
      <dgm:spPr/>
      <dgm:t>
        <a:bodyPr/>
        <a:lstStyle/>
        <a:p>
          <a:r>
            <a:rPr lang="en-US"/>
            <a:t>Provide daily updates on sheltering populations, if applicable</a:t>
          </a:r>
        </a:p>
      </dgm:t>
    </dgm:pt>
    <dgm:pt modelId="{7965AB58-7B46-4A8A-94D9-035F8ED83A7B}" type="parTrans" cxnId="{B858E058-8D38-41CE-9A5F-C3FF7FF70515}">
      <dgm:prSet/>
      <dgm:spPr/>
      <dgm:t>
        <a:bodyPr/>
        <a:lstStyle/>
        <a:p>
          <a:endParaRPr lang="en-US"/>
        </a:p>
      </dgm:t>
    </dgm:pt>
    <dgm:pt modelId="{CE5F1BD0-F5FE-4CFA-B729-55FFE746CEA9}" type="sibTrans" cxnId="{B858E058-8D38-41CE-9A5F-C3FF7FF70515}">
      <dgm:prSet/>
      <dgm:spPr/>
      <dgm:t>
        <a:bodyPr/>
        <a:lstStyle/>
        <a:p>
          <a:endParaRPr lang="en-US"/>
        </a:p>
      </dgm:t>
    </dgm:pt>
    <dgm:pt modelId="{B419476C-5251-4619-A4D4-AC91C7230185}">
      <dgm:prSet/>
      <dgm:spPr/>
      <dgm:t>
        <a:bodyPr/>
        <a:lstStyle/>
        <a:p>
          <a:r>
            <a:rPr lang="en-US"/>
            <a:t>Report</a:t>
          </a:r>
        </a:p>
      </dgm:t>
    </dgm:pt>
    <dgm:pt modelId="{2BC2530D-0F67-4AC1-965D-AD76DCBAF5CC}" type="parTrans" cxnId="{E98E5FBF-6C28-4234-AA73-8B86F57C1925}">
      <dgm:prSet/>
      <dgm:spPr/>
      <dgm:t>
        <a:bodyPr/>
        <a:lstStyle/>
        <a:p>
          <a:endParaRPr lang="en-US"/>
        </a:p>
      </dgm:t>
    </dgm:pt>
    <dgm:pt modelId="{10C6C3CF-FFCF-4385-AA4E-1986859D69B7}" type="sibTrans" cxnId="{E98E5FBF-6C28-4234-AA73-8B86F57C1925}">
      <dgm:prSet/>
      <dgm:spPr/>
      <dgm:t>
        <a:bodyPr/>
        <a:lstStyle/>
        <a:p>
          <a:endParaRPr lang="en-US"/>
        </a:p>
      </dgm:t>
    </dgm:pt>
    <dgm:pt modelId="{01C0A986-7A1E-46C6-8878-26162EA9EDB9}">
      <dgm:prSet/>
      <dgm:spPr/>
      <dgm:t>
        <a:bodyPr/>
        <a:lstStyle/>
        <a:p>
          <a:r>
            <a:rPr lang="en-US"/>
            <a:t>Report USDA Foods used for disaster feeding (congregate and DHD) to DA</a:t>
          </a:r>
        </a:p>
      </dgm:t>
    </dgm:pt>
    <dgm:pt modelId="{4E5C9723-7CC8-402D-8FA4-A79812D36C18}" type="parTrans" cxnId="{84673EC0-6CBB-48E6-93C7-35A5511FD04C}">
      <dgm:prSet/>
      <dgm:spPr/>
      <dgm:t>
        <a:bodyPr/>
        <a:lstStyle/>
        <a:p>
          <a:endParaRPr lang="en-US"/>
        </a:p>
      </dgm:t>
    </dgm:pt>
    <dgm:pt modelId="{74C4A469-9E80-4EC3-AE5D-F1CFBED8F10E}" type="sibTrans" cxnId="{84673EC0-6CBB-48E6-93C7-35A5511FD04C}">
      <dgm:prSet/>
      <dgm:spPr/>
      <dgm:t>
        <a:bodyPr/>
        <a:lstStyle/>
        <a:p>
          <a:endParaRPr lang="en-US"/>
        </a:p>
      </dgm:t>
    </dgm:pt>
    <dgm:pt modelId="{CE1B7453-569A-4316-AFB3-8C006361AAD9}">
      <dgm:prSet/>
      <dgm:spPr/>
      <dgm:t>
        <a:bodyPr/>
        <a:lstStyle/>
        <a:p>
          <a:r>
            <a:rPr lang="en-US"/>
            <a:t>Participate in</a:t>
          </a:r>
        </a:p>
      </dgm:t>
    </dgm:pt>
    <dgm:pt modelId="{6D546EA0-0063-45AC-9A45-06F78E103BEC}" type="parTrans" cxnId="{7F0F5176-B58F-4227-A471-B7B9D19998D8}">
      <dgm:prSet/>
      <dgm:spPr/>
      <dgm:t>
        <a:bodyPr/>
        <a:lstStyle/>
        <a:p>
          <a:endParaRPr lang="en-US"/>
        </a:p>
      </dgm:t>
    </dgm:pt>
    <dgm:pt modelId="{3A3C56AC-F67F-4E7D-BF50-FCF8FF7A511A}" type="sibTrans" cxnId="{7F0F5176-B58F-4227-A471-B7B9D19998D8}">
      <dgm:prSet/>
      <dgm:spPr/>
      <dgm:t>
        <a:bodyPr/>
        <a:lstStyle/>
        <a:p>
          <a:endParaRPr lang="en-US"/>
        </a:p>
      </dgm:t>
    </dgm:pt>
    <dgm:pt modelId="{A2EDB4DD-0828-4732-B369-61BDE8D47FE4}">
      <dgm:prSet/>
      <dgm:spPr/>
      <dgm:t>
        <a:bodyPr/>
        <a:lstStyle/>
        <a:p>
          <a:r>
            <a:rPr lang="en-US"/>
            <a:t>If requested, participate in calls with DA to provide local updates</a:t>
          </a:r>
        </a:p>
      </dgm:t>
    </dgm:pt>
    <dgm:pt modelId="{61BAEC7E-E0DA-44A1-BA84-638D2E37569D}" type="parTrans" cxnId="{23DDCE07-BA23-4F63-B3DC-53536314E07A}">
      <dgm:prSet/>
      <dgm:spPr/>
      <dgm:t>
        <a:bodyPr/>
        <a:lstStyle/>
        <a:p>
          <a:endParaRPr lang="en-US"/>
        </a:p>
      </dgm:t>
    </dgm:pt>
    <dgm:pt modelId="{BBE9C67C-9E9E-4CC0-94BE-60F0B9CD88B3}" type="sibTrans" cxnId="{23DDCE07-BA23-4F63-B3DC-53536314E07A}">
      <dgm:prSet/>
      <dgm:spPr/>
      <dgm:t>
        <a:bodyPr/>
        <a:lstStyle/>
        <a:p>
          <a:endParaRPr lang="en-US"/>
        </a:p>
      </dgm:t>
    </dgm:pt>
    <dgm:pt modelId="{2D5E8F2C-CC22-406B-BBCA-A2FA452815C6}">
      <dgm:prSet/>
      <dgm:spPr/>
      <dgm:t>
        <a:bodyPr/>
        <a:lstStyle/>
        <a:p>
          <a:r>
            <a:rPr lang="en-US"/>
            <a:t>Develop and maintain</a:t>
          </a:r>
        </a:p>
      </dgm:t>
    </dgm:pt>
    <dgm:pt modelId="{2407BB2C-4AD9-43DA-861A-7DF4FAEEC624}" type="parTrans" cxnId="{CA133230-7E91-4BBC-ADD7-83BD8245D983}">
      <dgm:prSet/>
      <dgm:spPr/>
      <dgm:t>
        <a:bodyPr/>
        <a:lstStyle/>
        <a:p>
          <a:endParaRPr lang="en-US"/>
        </a:p>
      </dgm:t>
    </dgm:pt>
    <dgm:pt modelId="{68336485-6E30-4587-BF40-B52C7D159F24}" type="sibTrans" cxnId="{CA133230-7E91-4BBC-ADD7-83BD8245D983}">
      <dgm:prSet/>
      <dgm:spPr/>
      <dgm:t>
        <a:bodyPr/>
        <a:lstStyle/>
        <a:p>
          <a:endParaRPr lang="en-US"/>
        </a:p>
      </dgm:t>
    </dgm:pt>
    <dgm:pt modelId="{0BC69D7B-264B-41C3-A1ED-600591D06A19}">
      <dgm:prSet/>
      <dgm:spPr/>
      <dgm:t>
        <a:bodyPr/>
        <a:lstStyle/>
        <a:p>
          <a:r>
            <a:rPr lang="en-US"/>
            <a:t>Before a disaster, develop and maintain relationships with your State and community partners so you know who to contact when a disaster event occurs</a:t>
          </a:r>
        </a:p>
      </dgm:t>
    </dgm:pt>
    <dgm:pt modelId="{F686CEFE-6AB6-455E-AFC1-9064A11DADA4}" type="parTrans" cxnId="{20AAF6BB-CD9A-463F-8CA0-EC308EC64CDD}">
      <dgm:prSet/>
      <dgm:spPr/>
      <dgm:t>
        <a:bodyPr/>
        <a:lstStyle/>
        <a:p>
          <a:endParaRPr lang="en-US"/>
        </a:p>
      </dgm:t>
    </dgm:pt>
    <dgm:pt modelId="{74BAC5D9-62AE-4E5C-82FC-2286AC2CE0E2}" type="sibTrans" cxnId="{20AAF6BB-CD9A-463F-8CA0-EC308EC64CDD}">
      <dgm:prSet/>
      <dgm:spPr/>
      <dgm:t>
        <a:bodyPr/>
        <a:lstStyle/>
        <a:p>
          <a:endParaRPr lang="en-US"/>
        </a:p>
      </dgm:t>
    </dgm:pt>
    <dgm:pt modelId="{E3606C65-4998-4A23-B25F-928CB8294981}">
      <dgm:prSet/>
      <dgm:spPr/>
      <dgm:t>
        <a:bodyPr/>
        <a:lstStyle/>
        <a:p>
          <a:r>
            <a:rPr lang="en-US"/>
            <a:t>Conduct</a:t>
          </a:r>
        </a:p>
      </dgm:t>
    </dgm:pt>
    <dgm:pt modelId="{C5338882-E230-4A1F-8420-FE0D9E42E314}" type="parTrans" cxnId="{A4DD2FF9-C25C-427E-A755-58816E616B33}">
      <dgm:prSet/>
      <dgm:spPr/>
      <dgm:t>
        <a:bodyPr/>
        <a:lstStyle/>
        <a:p>
          <a:endParaRPr lang="en-US"/>
        </a:p>
      </dgm:t>
    </dgm:pt>
    <dgm:pt modelId="{F0106F2A-5C93-42FC-B47C-A8FFB84EAFFA}" type="sibTrans" cxnId="{A4DD2FF9-C25C-427E-A755-58816E616B33}">
      <dgm:prSet/>
      <dgm:spPr/>
      <dgm:t>
        <a:bodyPr/>
        <a:lstStyle/>
        <a:p>
          <a:endParaRPr lang="en-US"/>
        </a:p>
      </dgm:t>
    </dgm:pt>
    <dgm:pt modelId="{C5957B90-4D49-4C00-A759-E9F760415765}">
      <dgm:prSet/>
      <dgm:spPr/>
      <dgm:t>
        <a:bodyPr/>
        <a:lstStyle/>
        <a:p>
          <a:r>
            <a:rPr lang="en-US"/>
            <a:t>After a disaster, conduct an after-action to critique and evaluate actions taken during the disaster</a:t>
          </a:r>
        </a:p>
      </dgm:t>
    </dgm:pt>
    <dgm:pt modelId="{5C07AC33-573D-4829-9032-A80FC8C28C4E}" type="parTrans" cxnId="{3705D44B-992C-4580-A139-7FA2A7D9DB93}">
      <dgm:prSet/>
      <dgm:spPr/>
      <dgm:t>
        <a:bodyPr/>
        <a:lstStyle/>
        <a:p>
          <a:endParaRPr lang="en-US"/>
        </a:p>
      </dgm:t>
    </dgm:pt>
    <dgm:pt modelId="{A17392F8-681F-4145-A75A-215D8D5DE2CA}" type="sibTrans" cxnId="{3705D44B-992C-4580-A139-7FA2A7D9DB93}">
      <dgm:prSet/>
      <dgm:spPr/>
      <dgm:t>
        <a:bodyPr/>
        <a:lstStyle/>
        <a:p>
          <a:endParaRPr lang="en-US"/>
        </a:p>
      </dgm:t>
    </dgm:pt>
    <dgm:pt modelId="{C8DAC2EE-DD7F-44B2-AA02-8724AD8227C8}" type="pres">
      <dgm:prSet presAssocID="{7B615A12-7129-4CF9-AE5B-B64B2D6FD965}" presName="Name0" presStyleCnt="0">
        <dgm:presLayoutVars>
          <dgm:dir/>
          <dgm:animLvl val="lvl"/>
          <dgm:resizeHandles val="exact"/>
        </dgm:presLayoutVars>
      </dgm:prSet>
      <dgm:spPr/>
    </dgm:pt>
    <dgm:pt modelId="{9CB1F812-ED05-41C5-8A93-EF5CBCBC4485}" type="pres">
      <dgm:prSet presAssocID="{9B9ED33B-3560-4E59-A061-616A07F427EF}" presName="linNode" presStyleCnt="0"/>
      <dgm:spPr/>
    </dgm:pt>
    <dgm:pt modelId="{B1E14513-7391-4E63-9648-A9FC4F570D55}" type="pres">
      <dgm:prSet presAssocID="{9B9ED33B-3560-4E59-A061-616A07F427EF}" presName="parentText" presStyleLbl="solidFgAcc1" presStyleIdx="0" presStyleCnt="5">
        <dgm:presLayoutVars>
          <dgm:chMax val="1"/>
          <dgm:bulletEnabled/>
        </dgm:presLayoutVars>
      </dgm:prSet>
      <dgm:spPr/>
    </dgm:pt>
    <dgm:pt modelId="{568202A5-BC50-4B7D-8988-E2AE088F9D16}" type="pres">
      <dgm:prSet presAssocID="{9B9ED33B-3560-4E59-A061-616A07F427EF}" presName="descendantText" presStyleLbl="alignNode1" presStyleIdx="0" presStyleCnt="5">
        <dgm:presLayoutVars>
          <dgm:bulletEnabled/>
        </dgm:presLayoutVars>
      </dgm:prSet>
      <dgm:spPr/>
    </dgm:pt>
    <dgm:pt modelId="{ECF4813A-B84B-46F3-8692-01898EC279C2}" type="pres">
      <dgm:prSet presAssocID="{030333EA-D678-4836-88C1-9B6D16DCB007}" presName="sp" presStyleCnt="0"/>
      <dgm:spPr/>
    </dgm:pt>
    <dgm:pt modelId="{96922B0C-AE6F-4F44-A12C-A19523C1CA29}" type="pres">
      <dgm:prSet presAssocID="{B419476C-5251-4619-A4D4-AC91C7230185}" presName="linNode" presStyleCnt="0"/>
      <dgm:spPr/>
    </dgm:pt>
    <dgm:pt modelId="{5E2B1FE4-EEA8-4346-818A-BC879FE2BA92}" type="pres">
      <dgm:prSet presAssocID="{B419476C-5251-4619-A4D4-AC91C7230185}" presName="parentText" presStyleLbl="solidFgAcc1" presStyleIdx="1" presStyleCnt="5">
        <dgm:presLayoutVars>
          <dgm:chMax val="1"/>
          <dgm:bulletEnabled/>
        </dgm:presLayoutVars>
      </dgm:prSet>
      <dgm:spPr/>
    </dgm:pt>
    <dgm:pt modelId="{A53B262C-1C14-4AFB-9FB6-047C22E8E5D8}" type="pres">
      <dgm:prSet presAssocID="{B419476C-5251-4619-A4D4-AC91C7230185}" presName="descendantText" presStyleLbl="alignNode1" presStyleIdx="1" presStyleCnt="5">
        <dgm:presLayoutVars>
          <dgm:bulletEnabled/>
        </dgm:presLayoutVars>
      </dgm:prSet>
      <dgm:spPr/>
    </dgm:pt>
    <dgm:pt modelId="{7FDA5284-17BE-44A6-8C00-9081B89C0147}" type="pres">
      <dgm:prSet presAssocID="{10C6C3CF-FFCF-4385-AA4E-1986859D69B7}" presName="sp" presStyleCnt="0"/>
      <dgm:spPr/>
    </dgm:pt>
    <dgm:pt modelId="{7F2D3EB7-B377-49B0-ABC0-B45CAB15D9EE}" type="pres">
      <dgm:prSet presAssocID="{CE1B7453-569A-4316-AFB3-8C006361AAD9}" presName="linNode" presStyleCnt="0"/>
      <dgm:spPr/>
    </dgm:pt>
    <dgm:pt modelId="{66E22359-A22C-4937-A961-2D4A5BB52840}" type="pres">
      <dgm:prSet presAssocID="{CE1B7453-569A-4316-AFB3-8C006361AAD9}" presName="parentText" presStyleLbl="solidFgAcc1" presStyleIdx="2" presStyleCnt="5">
        <dgm:presLayoutVars>
          <dgm:chMax val="1"/>
          <dgm:bulletEnabled/>
        </dgm:presLayoutVars>
      </dgm:prSet>
      <dgm:spPr/>
    </dgm:pt>
    <dgm:pt modelId="{1F563E64-B707-4770-9D86-D265B876AECF}" type="pres">
      <dgm:prSet presAssocID="{CE1B7453-569A-4316-AFB3-8C006361AAD9}" presName="descendantText" presStyleLbl="alignNode1" presStyleIdx="2" presStyleCnt="5">
        <dgm:presLayoutVars>
          <dgm:bulletEnabled/>
        </dgm:presLayoutVars>
      </dgm:prSet>
      <dgm:spPr/>
    </dgm:pt>
    <dgm:pt modelId="{67452A1D-A826-4095-8A84-34FA9064C8A9}" type="pres">
      <dgm:prSet presAssocID="{3A3C56AC-F67F-4E7D-BF50-FCF8FF7A511A}" presName="sp" presStyleCnt="0"/>
      <dgm:spPr/>
    </dgm:pt>
    <dgm:pt modelId="{41C6F95F-C453-4E04-A43E-1B1FB08D6309}" type="pres">
      <dgm:prSet presAssocID="{2D5E8F2C-CC22-406B-BBCA-A2FA452815C6}" presName="linNode" presStyleCnt="0"/>
      <dgm:spPr/>
    </dgm:pt>
    <dgm:pt modelId="{FE62666B-FD80-42CF-B86C-B917F2A3F3F5}" type="pres">
      <dgm:prSet presAssocID="{2D5E8F2C-CC22-406B-BBCA-A2FA452815C6}" presName="parentText" presStyleLbl="solidFgAcc1" presStyleIdx="3" presStyleCnt="5">
        <dgm:presLayoutVars>
          <dgm:chMax val="1"/>
          <dgm:bulletEnabled/>
        </dgm:presLayoutVars>
      </dgm:prSet>
      <dgm:spPr/>
    </dgm:pt>
    <dgm:pt modelId="{DD93964F-AEE8-4349-9F25-6632892D4041}" type="pres">
      <dgm:prSet presAssocID="{2D5E8F2C-CC22-406B-BBCA-A2FA452815C6}" presName="descendantText" presStyleLbl="alignNode1" presStyleIdx="3" presStyleCnt="5">
        <dgm:presLayoutVars>
          <dgm:bulletEnabled/>
        </dgm:presLayoutVars>
      </dgm:prSet>
      <dgm:spPr/>
    </dgm:pt>
    <dgm:pt modelId="{67713750-0858-44B5-8F9A-03DE0B5F76DC}" type="pres">
      <dgm:prSet presAssocID="{68336485-6E30-4587-BF40-B52C7D159F24}" presName="sp" presStyleCnt="0"/>
      <dgm:spPr/>
    </dgm:pt>
    <dgm:pt modelId="{79E29281-DF1D-4BC2-B762-739B483DCFA6}" type="pres">
      <dgm:prSet presAssocID="{E3606C65-4998-4A23-B25F-928CB8294981}" presName="linNode" presStyleCnt="0"/>
      <dgm:spPr/>
    </dgm:pt>
    <dgm:pt modelId="{4845B81E-162E-41AF-818F-83B6E0362DC6}" type="pres">
      <dgm:prSet presAssocID="{E3606C65-4998-4A23-B25F-928CB8294981}" presName="parentText" presStyleLbl="solidFgAcc1" presStyleIdx="4" presStyleCnt="5">
        <dgm:presLayoutVars>
          <dgm:chMax val="1"/>
          <dgm:bulletEnabled/>
        </dgm:presLayoutVars>
      </dgm:prSet>
      <dgm:spPr/>
    </dgm:pt>
    <dgm:pt modelId="{E7548BAD-E2F5-411A-A33A-87CF3F654E71}" type="pres">
      <dgm:prSet presAssocID="{E3606C65-4998-4A23-B25F-928CB8294981}" presName="descendantText" presStyleLbl="alignNode1" presStyleIdx="4" presStyleCnt="5">
        <dgm:presLayoutVars>
          <dgm:bulletEnabled/>
        </dgm:presLayoutVars>
      </dgm:prSet>
      <dgm:spPr/>
    </dgm:pt>
  </dgm:ptLst>
  <dgm:cxnLst>
    <dgm:cxn modelId="{06ACF402-CA33-4042-98B6-A57AF9DC1DF5}" type="presOf" srcId="{E3606C65-4998-4A23-B25F-928CB8294981}" destId="{4845B81E-162E-41AF-818F-83B6E0362DC6}" srcOrd="0" destOrd="0" presId="urn:microsoft.com/office/officeart/2016/7/layout/VerticalHollowActionList"/>
    <dgm:cxn modelId="{23DDCE07-BA23-4F63-B3DC-53536314E07A}" srcId="{CE1B7453-569A-4316-AFB3-8C006361AAD9}" destId="{A2EDB4DD-0828-4732-B369-61BDE8D47FE4}" srcOrd="0" destOrd="0" parTransId="{61BAEC7E-E0DA-44A1-BA84-638D2E37569D}" sibTransId="{BBE9C67C-9E9E-4CC0-94BE-60F0B9CD88B3}"/>
    <dgm:cxn modelId="{773CC81C-528C-4A1A-BDFD-02F36DAACDC6}" type="presOf" srcId="{A2EDB4DD-0828-4732-B369-61BDE8D47FE4}" destId="{1F563E64-B707-4770-9D86-D265B876AECF}" srcOrd="0" destOrd="0" presId="urn:microsoft.com/office/officeart/2016/7/layout/VerticalHollowActionList"/>
    <dgm:cxn modelId="{CA133230-7E91-4BBC-ADD7-83BD8245D983}" srcId="{7B615A12-7129-4CF9-AE5B-B64B2D6FD965}" destId="{2D5E8F2C-CC22-406B-BBCA-A2FA452815C6}" srcOrd="3" destOrd="0" parTransId="{2407BB2C-4AD9-43DA-861A-7DF4FAEEC624}" sibTransId="{68336485-6E30-4587-BF40-B52C7D159F24}"/>
    <dgm:cxn modelId="{3705D44B-992C-4580-A139-7FA2A7D9DB93}" srcId="{E3606C65-4998-4A23-B25F-928CB8294981}" destId="{C5957B90-4D49-4C00-A759-E9F760415765}" srcOrd="0" destOrd="0" parTransId="{5C07AC33-573D-4829-9032-A80FC8C28C4E}" sibTransId="{A17392F8-681F-4145-A75A-215D8D5DE2CA}"/>
    <dgm:cxn modelId="{02B05351-02EE-4D0F-B0FF-0F7F346ED929}" type="presOf" srcId="{CE1B7453-569A-4316-AFB3-8C006361AAD9}" destId="{66E22359-A22C-4937-A961-2D4A5BB52840}" srcOrd="0" destOrd="0" presId="urn:microsoft.com/office/officeart/2016/7/layout/VerticalHollowActionList"/>
    <dgm:cxn modelId="{7F0F5176-B58F-4227-A471-B7B9D19998D8}" srcId="{7B615A12-7129-4CF9-AE5B-B64B2D6FD965}" destId="{CE1B7453-569A-4316-AFB3-8C006361AAD9}" srcOrd="2" destOrd="0" parTransId="{6D546EA0-0063-45AC-9A45-06F78E103BEC}" sibTransId="{3A3C56AC-F67F-4E7D-BF50-FCF8FF7A511A}"/>
    <dgm:cxn modelId="{B858E058-8D38-41CE-9A5F-C3FF7FF70515}" srcId="{9B9ED33B-3560-4E59-A061-616A07F427EF}" destId="{121110AD-F439-4A83-943F-30AFF8766C83}" srcOrd="0" destOrd="0" parTransId="{7965AB58-7B46-4A8A-94D9-035F8ED83A7B}" sibTransId="{CE5F1BD0-F5FE-4CFA-B729-55FFE746CEA9}"/>
    <dgm:cxn modelId="{CBAC557F-1206-437A-BB4B-71AF380EB697}" type="presOf" srcId="{9B9ED33B-3560-4E59-A061-616A07F427EF}" destId="{B1E14513-7391-4E63-9648-A9FC4F570D55}" srcOrd="0" destOrd="0" presId="urn:microsoft.com/office/officeart/2016/7/layout/VerticalHollowActionList"/>
    <dgm:cxn modelId="{345AF67F-1E43-4F80-AFB9-469050F747B3}" type="presOf" srcId="{01C0A986-7A1E-46C6-8878-26162EA9EDB9}" destId="{A53B262C-1C14-4AFB-9FB6-047C22E8E5D8}" srcOrd="0" destOrd="0" presId="urn:microsoft.com/office/officeart/2016/7/layout/VerticalHollowActionList"/>
    <dgm:cxn modelId="{1AC8BF83-8275-4FB3-BAD3-72AB52ED98B6}" type="presOf" srcId="{2D5E8F2C-CC22-406B-BBCA-A2FA452815C6}" destId="{FE62666B-FD80-42CF-B86C-B917F2A3F3F5}" srcOrd="0" destOrd="0" presId="urn:microsoft.com/office/officeart/2016/7/layout/VerticalHollowActionList"/>
    <dgm:cxn modelId="{3408F994-F7A8-46C7-A273-2DAC04A956E8}" type="presOf" srcId="{7B615A12-7129-4CF9-AE5B-B64B2D6FD965}" destId="{C8DAC2EE-DD7F-44B2-AA02-8724AD8227C8}" srcOrd="0" destOrd="0" presId="urn:microsoft.com/office/officeart/2016/7/layout/VerticalHollowActionList"/>
    <dgm:cxn modelId="{2599E19E-1E34-4E49-A47E-1016CB6D8DDC}" type="presOf" srcId="{C5957B90-4D49-4C00-A759-E9F760415765}" destId="{E7548BAD-E2F5-411A-A33A-87CF3F654E71}" srcOrd="0" destOrd="0" presId="urn:microsoft.com/office/officeart/2016/7/layout/VerticalHollowActionList"/>
    <dgm:cxn modelId="{DEDD3FA5-483A-49C5-8F43-ECF6D5A903E6}" type="presOf" srcId="{B419476C-5251-4619-A4D4-AC91C7230185}" destId="{5E2B1FE4-EEA8-4346-818A-BC879FE2BA92}" srcOrd="0" destOrd="0" presId="urn:microsoft.com/office/officeart/2016/7/layout/VerticalHollowActionList"/>
    <dgm:cxn modelId="{20AAF6BB-CD9A-463F-8CA0-EC308EC64CDD}" srcId="{2D5E8F2C-CC22-406B-BBCA-A2FA452815C6}" destId="{0BC69D7B-264B-41C3-A1ED-600591D06A19}" srcOrd="0" destOrd="0" parTransId="{F686CEFE-6AB6-455E-AFC1-9064A11DADA4}" sibTransId="{74BAC5D9-62AE-4E5C-82FC-2286AC2CE0E2}"/>
    <dgm:cxn modelId="{E98E5FBF-6C28-4234-AA73-8B86F57C1925}" srcId="{7B615A12-7129-4CF9-AE5B-B64B2D6FD965}" destId="{B419476C-5251-4619-A4D4-AC91C7230185}" srcOrd="1" destOrd="0" parTransId="{2BC2530D-0F67-4AC1-965D-AD76DCBAF5CC}" sibTransId="{10C6C3CF-FFCF-4385-AA4E-1986859D69B7}"/>
    <dgm:cxn modelId="{84673EC0-6CBB-48E6-93C7-35A5511FD04C}" srcId="{B419476C-5251-4619-A4D4-AC91C7230185}" destId="{01C0A986-7A1E-46C6-8878-26162EA9EDB9}" srcOrd="0" destOrd="0" parTransId="{4E5C9723-7CC8-402D-8FA4-A79812D36C18}" sibTransId="{74C4A469-9E80-4EC3-AE5D-F1CFBED8F10E}"/>
    <dgm:cxn modelId="{FA87DAD5-C4CB-4342-BA46-3703AEE04D27}" type="presOf" srcId="{0BC69D7B-264B-41C3-A1ED-600591D06A19}" destId="{DD93964F-AEE8-4349-9F25-6632892D4041}" srcOrd="0" destOrd="0" presId="urn:microsoft.com/office/officeart/2016/7/layout/VerticalHollowActionList"/>
    <dgm:cxn modelId="{C62D04F0-A705-4E74-BAE7-ABD7AB776B0D}" type="presOf" srcId="{121110AD-F439-4A83-943F-30AFF8766C83}" destId="{568202A5-BC50-4B7D-8988-E2AE088F9D16}" srcOrd="0" destOrd="0" presId="urn:microsoft.com/office/officeart/2016/7/layout/VerticalHollowActionList"/>
    <dgm:cxn modelId="{A4DD2FF9-C25C-427E-A755-58816E616B33}" srcId="{7B615A12-7129-4CF9-AE5B-B64B2D6FD965}" destId="{E3606C65-4998-4A23-B25F-928CB8294981}" srcOrd="4" destOrd="0" parTransId="{C5338882-E230-4A1F-8420-FE0D9E42E314}" sibTransId="{F0106F2A-5C93-42FC-B47C-A8FFB84EAFFA}"/>
    <dgm:cxn modelId="{D87D7DFF-E26D-4290-AFCF-483D62926A69}" srcId="{7B615A12-7129-4CF9-AE5B-B64B2D6FD965}" destId="{9B9ED33B-3560-4E59-A061-616A07F427EF}" srcOrd="0" destOrd="0" parTransId="{52F8DD38-FAC7-4C1A-9148-EF038740B815}" sibTransId="{030333EA-D678-4836-88C1-9B6D16DCB007}"/>
    <dgm:cxn modelId="{4A6264BF-2B4E-4569-BAFB-D148869110DB}" type="presParOf" srcId="{C8DAC2EE-DD7F-44B2-AA02-8724AD8227C8}" destId="{9CB1F812-ED05-41C5-8A93-EF5CBCBC4485}" srcOrd="0" destOrd="0" presId="urn:microsoft.com/office/officeart/2016/7/layout/VerticalHollowActionList"/>
    <dgm:cxn modelId="{D8008CF6-BE9E-4569-BB7C-0A1DBB24030B}" type="presParOf" srcId="{9CB1F812-ED05-41C5-8A93-EF5CBCBC4485}" destId="{B1E14513-7391-4E63-9648-A9FC4F570D55}" srcOrd="0" destOrd="0" presId="urn:microsoft.com/office/officeart/2016/7/layout/VerticalHollowActionList"/>
    <dgm:cxn modelId="{723F6EEF-60BC-4642-80E2-CC11FBAB67DD}" type="presParOf" srcId="{9CB1F812-ED05-41C5-8A93-EF5CBCBC4485}" destId="{568202A5-BC50-4B7D-8988-E2AE088F9D16}" srcOrd="1" destOrd="0" presId="urn:microsoft.com/office/officeart/2016/7/layout/VerticalHollowActionList"/>
    <dgm:cxn modelId="{BEB39294-EB45-4B52-8CDB-EF06388E6D2D}" type="presParOf" srcId="{C8DAC2EE-DD7F-44B2-AA02-8724AD8227C8}" destId="{ECF4813A-B84B-46F3-8692-01898EC279C2}" srcOrd="1" destOrd="0" presId="urn:microsoft.com/office/officeart/2016/7/layout/VerticalHollowActionList"/>
    <dgm:cxn modelId="{599C11B6-4A4A-4E9B-91F0-4429CEFC7FBA}" type="presParOf" srcId="{C8DAC2EE-DD7F-44B2-AA02-8724AD8227C8}" destId="{96922B0C-AE6F-4F44-A12C-A19523C1CA29}" srcOrd="2" destOrd="0" presId="urn:microsoft.com/office/officeart/2016/7/layout/VerticalHollowActionList"/>
    <dgm:cxn modelId="{7BC293B5-2B5B-4CBF-9E38-C959194CC8C1}" type="presParOf" srcId="{96922B0C-AE6F-4F44-A12C-A19523C1CA29}" destId="{5E2B1FE4-EEA8-4346-818A-BC879FE2BA92}" srcOrd="0" destOrd="0" presId="urn:microsoft.com/office/officeart/2016/7/layout/VerticalHollowActionList"/>
    <dgm:cxn modelId="{B4B0617B-E4DA-4C43-A21C-2A69252371C2}" type="presParOf" srcId="{96922B0C-AE6F-4F44-A12C-A19523C1CA29}" destId="{A53B262C-1C14-4AFB-9FB6-047C22E8E5D8}" srcOrd="1" destOrd="0" presId="urn:microsoft.com/office/officeart/2016/7/layout/VerticalHollowActionList"/>
    <dgm:cxn modelId="{5B221294-8116-4893-9246-CFB32B3CC276}" type="presParOf" srcId="{C8DAC2EE-DD7F-44B2-AA02-8724AD8227C8}" destId="{7FDA5284-17BE-44A6-8C00-9081B89C0147}" srcOrd="3" destOrd="0" presId="urn:microsoft.com/office/officeart/2016/7/layout/VerticalHollowActionList"/>
    <dgm:cxn modelId="{58CEDCA1-357B-4C74-B156-A3E54D1A6360}" type="presParOf" srcId="{C8DAC2EE-DD7F-44B2-AA02-8724AD8227C8}" destId="{7F2D3EB7-B377-49B0-ABC0-B45CAB15D9EE}" srcOrd="4" destOrd="0" presId="urn:microsoft.com/office/officeart/2016/7/layout/VerticalHollowActionList"/>
    <dgm:cxn modelId="{EBBF3D7A-7B6B-4A35-93DD-6A953D21298D}" type="presParOf" srcId="{7F2D3EB7-B377-49B0-ABC0-B45CAB15D9EE}" destId="{66E22359-A22C-4937-A961-2D4A5BB52840}" srcOrd="0" destOrd="0" presId="urn:microsoft.com/office/officeart/2016/7/layout/VerticalHollowActionList"/>
    <dgm:cxn modelId="{3A8BA494-FAC4-40E2-BD68-8A25168B66F5}" type="presParOf" srcId="{7F2D3EB7-B377-49B0-ABC0-B45CAB15D9EE}" destId="{1F563E64-B707-4770-9D86-D265B876AECF}" srcOrd="1" destOrd="0" presId="urn:microsoft.com/office/officeart/2016/7/layout/VerticalHollowActionList"/>
    <dgm:cxn modelId="{916E2064-9091-4A45-A8E2-72CFFA7632B4}" type="presParOf" srcId="{C8DAC2EE-DD7F-44B2-AA02-8724AD8227C8}" destId="{67452A1D-A826-4095-8A84-34FA9064C8A9}" srcOrd="5" destOrd="0" presId="urn:microsoft.com/office/officeart/2016/7/layout/VerticalHollowActionList"/>
    <dgm:cxn modelId="{D6098B2D-F7AB-45F5-9B1B-4C90617CCE32}" type="presParOf" srcId="{C8DAC2EE-DD7F-44B2-AA02-8724AD8227C8}" destId="{41C6F95F-C453-4E04-A43E-1B1FB08D6309}" srcOrd="6" destOrd="0" presId="urn:microsoft.com/office/officeart/2016/7/layout/VerticalHollowActionList"/>
    <dgm:cxn modelId="{B8AF2047-E12D-4001-A169-3BA84D0A0035}" type="presParOf" srcId="{41C6F95F-C453-4E04-A43E-1B1FB08D6309}" destId="{FE62666B-FD80-42CF-B86C-B917F2A3F3F5}" srcOrd="0" destOrd="0" presId="urn:microsoft.com/office/officeart/2016/7/layout/VerticalHollowActionList"/>
    <dgm:cxn modelId="{C37F951F-B18C-4AF8-8B5F-0B5D67FD92A8}" type="presParOf" srcId="{41C6F95F-C453-4E04-A43E-1B1FB08D6309}" destId="{DD93964F-AEE8-4349-9F25-6632892D4041}" srcOrd="1" destOrd="0" presId="urn:microsoft.com/office/officeart/2016/7/layout/VerticalHollowActionList"/>
    <dgm:cxn modelId="{99C711ED-20F8-451B-9AD4-F24D0BE3B6B4}" type="presParOf" srcId="{C8DAC2EE-DD7F-44B2-AA02-8724AD8227C8}" destId="{67713750-0858-44B5-8F9A-03DE0B5F76DC}" srcOrd="7" destOrd="0" presId="urn:microsoft.com/office/officeart/2016/7/layout/VerticalHollowActionList"/>
    <dgm:cxn modelId="{BD149C84-1B31-4CC7-8618-F09AE665DB6C}" type="presParOf" srcId="{C8DAC2EE-DD7F-44B2-AA02-8724AD8227C8}" destId="{79E29281-DF1D-4BC2-B762-739B483DCFA6}" srcOrd="8" destOrd="0" presId="urn:microsoft.com/office/officeart/2016/7/layout/VerticalHollowActionList"/>
    <dgm:cxn modelId="{812006E1-E6F6-41E6-9E17-62015A45C345}" type="presParOf" srcId="{79E29281-DF1D-4BC2-B762-739B483DCFA6}" destId="{4845B81E-162E-41AF-818F-83B6E0362DC6}" srcOrd="0" destOrd="0" presId="urn:microsoft.com/office/officeart/2016/7/layout/VerticalHollowActionList"/>
    <dgm:cxn modelId="{3E9E57CA-6D6F-4519-8906-E2E4ABDAB343}" type="presParOf" srcId="{79E29281-DF1D-4BC2-B762-739B483DCFA6}" destId="{E7548BAD-E2F5-411A-A33A-87CF3F654E71}"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4BAA3F1-8099-4CAC-B7B6-AF0DCE12EC9B}"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1801A6F-89EA-46F5-84A9-77F86DEB89C0}">
      <dgm:prSet/>
      <dgm:spPr/>
      <dgm:t>
        <a:bodyPr/>
        <a:lstStyle/>
        <a:p>
          <a:pPr>
            <a:lnSpc>
              <a:spcPct val="100000"/>
            </a:lnSpc>
            <a:defRPr cap="all"/>
          </a:pPr>
          <a:r>
            <a:rPr lang="en-US"/>
            <a:t>The red cross will notify KDA to request which USDA foods they will need from your district for disaster feeding.</a:t>
          </a:r>
        </a:p>
      </dgm:t>
    </dgm:pt>
    <dgm:pt modelId="{89D81FAA-A462-45A8-80B1-DA103AC0C463}" type="parTrans" cxnId="{BFE08D25-0314-4A6A-A1AD-A90D4A59DC60}">
      <dgm:prSet/>
      <dgm:spPr/>
      <dgm:t>
        <a:bodyPr/>
        <a:lstStyle/>
        <a:p>
          <a:endParaRPr lang="en-US"/>
        </a:p>
      </dgm:t>
    </dgm:pt>
    <dgm:pt modelId="{0E2FA438-97CC-492C-BB9D-B42CEB7D65EC}" type="sibTrans" cxnId="{BFE08D25-0314-4A6A-A1AD-A90D4A59DC60}">
      <dgm:prSet/>
      <dgm:spPr/>
      <dgm:t>
        <a:bodyPr/>
        <a:lstStyle/>
        <a:p>
          <a:endParaRPr lang="en-US"/>
        </a:p>
      </dgm:t>
    </dgm:pt>
    <dgm:pt modelId="{F1DDEAE9-FCB9-4BFD-9CC1-090B42935B6F}">
      <dgm:prSet/>
      <dgm:spPr/>
      <dgm:t>
        <a:bodyPr/>
        <a:lstStyle/>
        <a:p>
          <a:pPr>
            <a:lnSpc>
              <a:spcPct val="100000"/>
            </a:lnSpc>
            <a:defRPr cap="all"/>
          </a:pPr>
          <a:r>
            <a:rPr lang="en-US"/>
            <a:t>“If” the red cross needs your district’s foods, your regional Ag Regulatory Specialist will let you know which foods/quantities you listed on your KY-FD-52 that will need to be pulled from each school site.</a:t>
          </a:r>
        </a:p>
      </dgm:t>
    </dgm:pt>
    <dgm:pt modelId="{BF3DA101-C955-49F5-957E-E176BAFFC999}" type="parTrans" cxnId="{9DAB5B3A-FA58-4077-AFED-145B1AEC5B3C}">
      <dgm:prSet/>
      <dgm:spPr/>
      <dgm:t>
        <a:bodyPr/>
        <a:lstStyle/>
        <a:p>
          <a:endParaRPr lang="en-US"/>
        </a:p>
      </dgm:t>
    </dgm:pt>
    <dgm:pt modelId="{1A64DC16-F887-48D0-A629-A9A347181AF9}" type="sibTrans" cxnId="{9DAB5B3A-FA58-4077-AFED-145B1AEC5B3C}">
      <dgm:prSet/>
      <dgm:spPr/>
      <dgm:t>
        <a:bodyPr/>
        <a:lstStyle/>
        <a:p>
          <a:endParaRPr lang="en-US"/>
        </a:p>
      </dgm:t>
    </dgm:pt>
    <dgm:pt modelId="{AE982347-6F8D-4AD4-A8AC-82FE66DE5F8C}">
      <dgm:prSet/>
      <dgm:spPr/>
      <dgm:t>
        <a:bodyPr/>
        <a:lstStyle/>
        <a:p>
          <a:pPr>
            <a:lnSpc>
              <a:spcPct val="100000"/>
            </a:lnSpc>
            <a:defRPr cap="all"/>
          </a:pPr>
          <a:r>
            <a:rPr lang="en-US"/>
            <a:t>Prepare these foods for pickup </a:t>
          </a:r>
        </a:p>
      </dgm:t>
    </dgm:pt>
    <dgm:pt modelId="{F972501F-F135-4833-BFDB-ED0D719F24F0}" type="parTrans" cxnId="{0C191CCE-941B-4780-A9EB-3E155C73D692}">
      <dgm:prSet/>
      <dgm:spPr/>
      <dgm:t>
        <a:bodyPr/>
        <a:lstStyle/>
        <a:p>
          <a:endParaRPr lang="en-US"/>
        </a:p>
      </dgm:t>
    </dgm:pt>
    <dgm:pt modelId="{4BCF85F6-274D-49B3-A1B5-2441E2D88A9D}" type="sibTrans" cxnId="{0C191CCE-941B-4780-A9EB-3E155C73D692}">
      <dgm:prSet/>
      <dgm:spPr/>
      <dgm:t>
        <a:bodyPr/>
        <a:lstStyle/>
        <a:p>
          <a:endParaRPr lang="en-US"/>
        </a:p>
      </dgm:t>
    </dgm:pt>
    <dgm:pt modelId="{F127F263-4CF3-4E11-8374-BAC3BA7FEFCA}">
      <dgm:prSet/>
      <dgm:spPr/>
      <dgm:t>
        <a:bodyPr/>
        <a:lstStyle/>
        <a:p>
          <a:pPr>
            <a:lnSpc>
              <a:spcPct val="100000"/>
            </a:lnSpc>
            <a:defRPr cap="all"/>
          </a:pPr>
          <a:r>
            <a:rPr lang="en-US"/>
            <a:t>School sites can also release USDA purchased foods of the same type/quantity.</a:t>
          </a:r>
        </a:p>
      </dgm:t>
    </dgm:pt>
    <dgm:pt modelId="{AE0E753A-D9AD-4FA9-A98D-C82C759EDD15}" type="parTrans" cxnId="{286447F2-C830-4335-96F4-105DC7BD2527}">
      <dgm:prSet/>
      <dgm:spPr/>
      <dgm:t>
        <a:bodyPr/>
        <a:lstStyle/>
        <a:p>
          <a:endParaRPr lang="en-US"/>
        </a:p>
      </dgm:t>
    </dgm:pt>
    <dgm:pt modelId="{E5A297FA-D6ED-4B2D-94B3-3B9927EFD6E7}" type="sibTrans" cxnId="{286447F2-C830-4335-96F4-105DC7BD2527}">
      <dgm:prSet/>
      <dgm:spPr/>
      <dgm:t>
        <a:bodyPr/>
        <a:lstStyle/>
        <a:p>
          <a:endParaRPr lang="en-US"/>
        </a:p>
      </dgm:t>
    </dgm:pt>
    <dgm:pt modelId="{06A40DC4-EAA5-4082-AF98-32244E56CCBE}">
      <dgm:prSet/>
      <dgm:spPr/>
      <dgm:t>
        <a:bodyPr/>
        <a:lstStyle/>
        <a:p>
          <a:pPr>
            <a:lnSpc>
              <a:spcPct val="100000"/>
            </a:lnSpc>
            <a:defRPr cap="all"/>
          </a:pPr>
          <a:r>
            <a:rPr lang="en-US"/>
            <a:t>The red cross member/volunteer  will be required to show identification to you/your staff prior to releasing these USDA foods</a:t>
          </a:r>
        </a:p>
      </dgm:t>
    </dgm:pt>
    <dgm:pt modelId="{787312DC-2CDE-4589-AB43-8B3CE695B298}" type="parTrans" cxnId="{2324F201-9C5B-48FD-8964-3A9E31F57E3F}">
      <dgm:prSet/>
      <dgm:spPr/>
      <dgm:t>
        <a:bodyPr/>
        <a:lstStyle/>
        <a:p>
          <a:endParaRPr lang="en-US"/>
        </a:p>
      </dgm:t>
    </dgm:pt>
    <dgm:pt modelId="{8F1F4E49-A51F-4047-B036-FAE20C168249}" type="sibTrans" cxnId="{2324F201-9C5B-48FD-8964-3A9E31F57E3F}">
      <dgm:prSet/>
      <dgm:spPr/>
      <dgm:t>
        <a:bodyPr/>
        <a:lstStyle/>
        <a:p>
          <a:endParaRPr lang="en-US"/>
        </a:p>
      </dgm:t>
    </dgm:pt>
    <dgm:pt modelId="{B172C8CE-7805-464E-9D32-6DF2EE7F3FC1}" type="pres">
      <dgm:prSet presAssocID="{64BAA3F1-8099-4CAC-B7B6-AF0DCE12EC9B}" presName="root" presStyleCnt="0">
        <dgm:presLayoutVars>
          <dgm:dir/>
          <dgm:resizeHandles val="exact"/>
        </dgm:presLayoutVars>
      </dgm:prSet>
      <dgm:spPr/>
    </dgm:pt>
    <dgm:pt modelId="{3EA6AAFD-E8F3-4491-BCDB-EA1DD2A75381}" type="pres">
      <dgm:prSet presAssocID="{01801A6F-89EA-46F5-84A9-77F86DEB89C0}" presName="compNode" presStyleCnt="0"/>
      <dgm:spPr/>
    </dgm:pt>
    <dgm:pt modelId="{799E2610-37C9-4430-843F-46B01FCBED26}" type="pres">
      <dgm:prSet presAssocID="{01801A6F-89EA-46F5-84A9-77F86DEB89C0}" presName="iconBgRect" presStyleLbl="bgShp" presStyleIdx="0" presStyleCnt="5"/>
      <dgm:spPr/>
    </dgm:pt>
    <dgm:pt modelId="{35F52F25-9E28-4952-BA8C-13F9BF76C9DE}" type="pres">
      <dgm:prSet presAssocID="{01801A6F-89EA-46F5-84A9-77F86DEB89C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pes"/>
        </a:ext>
      </dgm:extLst>
    </dgm:pt>
    <dgm:pt modelId="{13825F60-40BA-4CDE-AA9E-0237A8271843}" type="pres">
      <dgm:prSet presAssocID="{01801A6F-89EA-46F5-84A9-77F86DEB89C0}" presName="spaceRect" presStyleCnt="0"/>
      <dgm:spPr/>
    </dgm:pt>
    <dgm:pt modelId="{391CB9FF-E5F0-48BD-9D79-68B168862EC4}" type="pres">
      <dgm:prSet presAssocID="{01801A6F-89EA-46F5-84A9-77F86DEB89C0}" presName="textRect" presStyleLbl="revTx" presStyleIdx="0" presStyleCnt="5">
        <dgm:presLayoutVars>
          <dgm:chMax val="1"/>
          <dgm:chPref val="1"/>
        </dgm:presLayoutVars>
      </dgm:prSet>
      <dgm:spPr/>
    </dgm:pt>
    <dgm:pt modelId="{CBB0D073-40C1-4530-8F99-F1DD97B8C8F0}" type="pres">
      <dgm:prSet presAssocID="{0E2FA438-97CC-492C-BB9D-B42CEB7D65EC}" presName="sibTrans" presStyleCnt="0"/>
      <dgm:spPr/>
    </dgm:pt>
    <dgm:pt modelId="{A18F57F9-B10D-4C55-8100-0AE233D39345}" type="pres">
      <dgm:prSet presAssocID="{F1DDEAE9-FCB9-4BFD-9CC1-090B42935B6F}" presName="compNode" presStyleCnt="0"/>
      <dgm:spPr/>
    </dgm:pt>
    <dgm:pt modelId="{CF8ABAC1-D71B-46B4-AADE-A12B8D65BB6A}" type="pres">
      <dgm:prSet presAssocID="{F1DDEAE9-FCB9-4BFD-9CC1-090B42935B6F}" presName="iconBgRect" presStyleLbl="bgShp" presStyleIdx="1" presStyleCnt="5"/>
      <dgm:spPr/>
    </dgm:pt>
    <dgm:pt modelId="{E9BA11CC-3450-4869-9C3B-2EFD7F855C2D}" type="pres">
      <dgm:prSet presAssocID="{F1DDEAE9-FCB9-4BFD-9CC1-090B42935B6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arm scene"/>
        </a:ext>
      </dgm:extLst>
    </dgm:pt>
    <dgm:pt modelId="{8B108909-2FF9-4F52-ABC2-75A81A6F27BA}" type="pres">
      <dgm:prSet presAssocID="{F1DDEAE9-FCB9-4BFD-9CC1-090B42935B6F}" presName="spaceRect" presStyleCnt="0"/>
      <dgm:spPr/>
    </dgm:pt>
    <dgm:pt modelId="{AB6B73F2-2F42-4099-81B2-66ACDD9DBF03}" type="pres">
      <dgm:prSet presAssocID="{F1DDEAE9-FCB9-4BFD-9CC1-090B42935B6F}" presName="textRect" presStyleLbl="revTx" presStyleIdx="1" presStyleCnt="5">
        <dgm:presLayoutVars>
          <dgm:chMax val="1"/>
          <dgm:chPref val="1"/>
        </dgm:presLayoutVars>
      </dgm:prSet>
      <dgm:spPr/>
    </dgm:pt>
    <dgm:pt modelId="{CB935CDA-1DBB-4B18-803B-4E4084382EDA}" type="pres">
      <dgm:prSet presAssocID="{1A64DC16-F887-48D0-A629-A9A347181AF9}" presName="sibTrans" presStyleCnt="0"/>
      <dgm:spPr/>
    </dgm:pt>
    <dgm:pt modelId="{8C0CCC36-F87B-4590-A999-C439CFA69BB6}" type="pres">
      <dgm:prSet presAssocID="{AE982347-6F8D-4AD4-A8AC-82FE66DE5F8C}" presName="compNode" presStyleCnt="0"/>
      <dgm:spPr/>
    </dgm:pt>
    <dgm:pt modelId="{6E059890-9DF5-4847-AA5F-AD1BDD402ED9}" type="pres">
      <dgm:prSet presAssocID="{AE982347-6F8D-4AD4-A8AC-82FE66DE5F8C}" presName="iconBgRect" presStyleLbl="bgShp" presStyleIdx="2" presStyleCnt="5"/>
      <dgm:spPr/>
    </dgm:pt>
    <dgm:pt modelId="{B858F6E4-4B5D-4219-9934-7AC590539DAD}" type="pres">
      <dgm:prSet presAssocID="{AE982347-6F8D-4AD4-A8AC-82FE66DE5F8C}"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ork and knife"/>
        </a:ext>
      </dgm:extLst>
    </dgm:pt>
    <dgm:pt modelId="{47C65B12-A8A9-4ED9-AC9A-E4FE8617BD69}" type="pres">
      <dgm:prSet presAssocID="{AE982347-6F8D-4AD4-A8AC-82FE66DE5F8C}" presName="spaceRect" presStyleCnt="0"/>
      <dgm:spPr/>
    </dgm:pt>
    <dgm:pt modelId="{8F3A63D1-A0F5-4C40-A270-809EEDC4C312}" type="pres">
      <dgm:prSet presAssocID="{AE982347-6F8D-4AD4-A8AC-82FE66DE5F8C}" presName="textRect" presStyleLbl="revTx" presStyleIdx="2" presStyleCnt="5">
        <dgm:presLayoutVars>
          <dgm:chMax val="1"/>
          <dgm:chPref val="1"/>
        </dgm:presLayoutVars>
      </dgm:prSet>
      <dgm:spPr/>
    </dgm:pt>
    <dgm:pt modelId="{FB553A63-9640-44B6-B446-277A2D287DBF}" type="pres">
      <dgm:prSet presAssocID="{4BCF85F6-274D-49B3-A1B5-2441E2D88A9D}" presName="sibTrans" presStyleCnt="0"/>
      <dgm:spPr/>
    </dgm:pt>
    <dgm:pt modelId="{C92238D8-34BE-44E7-B463-455F77370ECB}" type="pres">
      <dgm:prSet presAssocID="{F127F263-4CF3-4E11-8374-BAC3BA7FEFCA}" presName="compNode" presStyleCnt="0"/>
      <dgm:spPr/>
    </dgm:pt>
    <dgm:pt modelId="{BEF1651B-ADAC-487F-980C-8900C3FD34FB}" type="pres">
      <dgm:prSet presAssocID="{F127F263-4CF3-4E11-8374-BAC3BA7FEFCA}" presName="iconBgRect" presStyleLbl="bgShp" presStyleIdx="3" presStyleCnt="5"/>
      <dgm:spPr/>
    </dgm:pt>
    <dgm:pt modelId="{CDAD4656-4565-47DC-9997-79332EF28E7F}" type="pres">
      <dgm:prSet presAssocID="{F127F263-4CF3-4E11-8374-BAC3BA7FEFC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Lollipop"/>
        </a:ext>
      </dgm:extLst>
    </dgm:pt>
    <dgm:pt modelId="{2BCC065C-7A7B-45BA-9B89-14AC47BC5EFA}" type="pres">
      <dgm:prSet presAssocID="{F127F263-4CF3-4E11-8374-BAC3BA7FEFCA}" presName="spaceRect" presStyleCnt="0"/>
      <dgm:spPr/>
    </dgm:pt>
    <dgm:pt modelId="{C74FDC5A-54B9-43E9-B40E-EEBAE0C16A10}" type="pres">
      <dgm:prSet presAssocID="{F127F263-4CF3-4E11-8374-BAC3BA7FEFCA}" presName="textRect" presStyleLbl="revTx" presStyleIdx="3" presStyleCnt="5">
        <dgm:presLayoutVars>
          <dgm:chMax val="1"/>
          <dgm:chPref val="1"/>
        </dgm:presLayoutVars>
      </dgm:prSet>
      <dgm:spPr/>
    </dgm:pt>
    <dgm:pt modelId="{B1BA766D-8089-4CCF-A486-697B6E55331F}" type="pres">
      <dgm:prSet presAssocID="{E5A297FA-D6ED-4B2D-94B3-3B9927EFD6E7}" presName="sibTrans" presStyleCnt="0"/>
      <dgm:spPr/>
    </dgm:pt>
    <dgm:pt modelId="{CD148790-4C6D-486A-86EA-54D51EAD051A}" type="pres">
      <dgm:prSet presAssocID="{06A40DC4-EAA5-4082-AF98-32244E56CCBE}" presName="compNode" presStyleCnt="0"/>
      <dgm:spPr/>
    </dgm:pt>
    <dgm:pt modelId="{E19A32EA-36EC-4188-B318-4F4E3A84B4F7}" type="pres">
      <dgm:prSet presAssocID="{06A40DC4-EAA5-4082-AF98-32244E56CCBE}" presName="iconBgRect" presStyleLbl="bgShp" presStyleIdx="4" presStyleCnt="5"/>
      <dgm:spPr/>
    </dgm:pt>
    <dgm:pt modelId="{92A33392-C361-42E6-8D90-94B8938CB33F}" type="pres">
      <dgm:prSet presAssocID="{06A40DC4-EAA5-4082-AF98-32244E56CCB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ers"/>
        </a:ext>
      </dgm:extLst>
    </dgm:pt>
    <dgm:pt modelId="{0417DE98-5208-4B26-9E20-7017541AF891}" type="pres">
      <dgm:prSet presAssocID="{06A40DC4-EAA5-4082-AF98-32244E56CCBE}" presName="spaceRect" presStyleCnt="0"/>
      <dgm:spPr/>
    </dgm:pt>
    <dgm:pt modelId="{EBA730BC-8A5E-46C7-99D0-A63C093D85C0}" type="pres">
      <dgm:prSet presAssocID="{06A40DC4-EAA5-4082-AF98-32244E56CCBE}" presName="textRect" presStyleLbl="revTx" presStyleIdx="4" presStyleCnt="5">
        <dgm:presLayoutVars>
          <dgm:chMax val="1"/>
          <dgm:chPref val="1"/>
        </dgm:presLayoutVars>
      </dgm:prSet>
      <dgm:spPr/>
    </dgm:pt>
  </dgm:ptLst>
  <dgm:cxnLst>
    <dgm:cxn modelId="{2324F201-9C5B-48FD-8964-3A9E31F57E3F}" srcId="{64BAA3F1-8099-4CAC-B7B6-AF0DCE12EC9B}" destId="{06A40DC4-EAA5-4082-AF98-32244E56CCBE}" srcOrd="4" destOrd="0" parTransId="{787312DC-2CDE-4589-AB43-8B3CE695B298}" sibTransId="{8F1F4E49-A51F-4047-B036-FAE20C168249}"/>
    <dgm:cxn modelId="{BFE08D25-0314-4A6A-A1AD-A90D4A59DC60}" srcId="{64BAA3F1-8099-4CAC-B7B6-AF0DCE12EC9B}" destId="{01801A6F-89EA-46F5-84A9-77F86DEB89C0}" srcOrd="0" destOrd="0" parTransId="{89D81FAA-A462-45A8-80B1-DA103AC0C463}" sibTransId="{0E2FA438-97CC-492C-BB9D-B42CEB7D65EC}"/>
    <dgm:cxn modelId="{9DAB5B3A-FA58-4077-AFED-145B1AEC5B3C}" srcId="{64BAA3F1-8099-4CAC-B7B6-AF0DCE12EC9B}" destId="{F1DDEAE9-FCB9-4BFD-9CC1-090B42935B6F}" srcOrd="1" destOrd="0" parTransId="{BF3DA101-C955-49F5-957E-E176BAFFC999}" sibTransId="{1A64DC16-F887-48D0-A629-A9A347181AF9}"/>
    <dgm:cxn modelId="{0FC47E3F-F9D4-4EDD-A810-E2DCD6D1B420}" type="presOf" srcId="{06A40DC4-EAA5-4082-AF98-32244E56CCBE}" destId="{EBA730BC-8A5E-46C7-99D0-A63C093D85C0}" srcOrd="0" destOrd="0" presId="urn:microsoft.com/office/officeart/2018/5/layout/IconCircleLabelList"/>
    <dgm:cxn modelId="{626FBB6C-5973-4931-996F-2EE780FF67E3}" type="presOf" srcId="{64BAA3F1-8099-4CAC-B7B6-AF0DCE12EC9B}" destId="{B172C8CE-7805-464E-9D32-6DF2EE7F3FC1}" srcOrd="0" destOrd="0" presId="urn:microsoft.com/office/officeart/2018/5/layout/IconCircleLabelList"/>
    <dgm:cxn modelId="{5953AB7E-77BB-43EE-97FF-14DDDB85AD59}" type="presOf" srcId="{AE982347-6F8D-4AD4-A8AC-82FE66DE5F8C}" destId="{8F3A63D1-A0F5-4C40-A270-809EEDC4C312}" srcOrd="0" destOrd="0" presId="urn:microsoft.com/office/officeart/2018/5/layout/IconCircleLabelList"/>
    <dgm:cxn modelId="{D8C8D181-4723-4099-84AF-DC75969C37FC}" type="presOf" srcId="{F1DDEAE9-FCB9-4BFD-9CC1-090B42935B6F}" destId="{AB6B73F2-2F42-4099-81B2-66ACDD9DBF03}" srcOrd="0" destOrd="0" presId="urn:microsoft.com/office/officeart/2018/5/layout/IconCircleLabelList"/>
    <dgm:cxn modelId="{AD43848B-0EBE-4F48-8473-A27796E864AA}" type="presOf" srcId="{01801A6F-89EA-46F5-84A9-77F86DEB89C0}" destId="{391CB9FF-E5F0-48BD-9D79-68B168862EC4}" srcOrd="0" destOrd="0" presId="urn:microsoft.com/office/officeart/2018/5/layout/IconCircleLabelList"/>
    <dgm:cxn modelId="{8193EC8F-6DD6-4422-B4A9-25F00D424E93}" type="presOf" srcId="{F127F263-4CF3-4E11-8374-BAC3BA7FEFCA}" destId="{C74FDC5A-54B9-43E9-B40E-EEBAE0C16A10}" srcOrd="0" destOrd="0" presId="urn:microsoft.com/office/officeart/2018/5/layout/IconCircleLabelList"/>
    <dgm:cxn modelId="{0C191CCE-941B-4780-A9EB-3E155C73D692}" srcId="{64BAA3F1-8099-4CAC-B7B6-AF0DCE12EC9B}" destId="{AE982347-6F8D-4AD4-A8AC-82FE66DE5F8C}" srcOrd="2" destOrd="0" parTransId="{F972501F-F135-4833-BFDB-ED0D719F24F0}" sibTransId="{4BCF85F6-274D-49B3-A1B5-2441E2D88A9D}"/>
    <dgm:cxn modelId="{286447F2-C830-4335-96F4-105DC7BD2527}" srcId="{64BAA3F1-8099-4CAC-B7B6-AF0DCE12EC9B}" destId="{F127F263-4CF3-4E11-8374-BAC3BA7FEFCA}" srcOrd="3" destOrd="0" parTransId="{AE0E753A-D9AD-4FA9-A98D-C82C759EDD15}" sibTransId="{E5A297FA-D6ED-4B2D-94B3-3B9927EFD6E7}"/>
    <dgm:cxn modelId="{84663C18-A64B-4DE4-BB71-206EBE4043E3}" type="presParOf" srcId="{B172C8CE-7805-464E-9D32-6DF2EE7F3FC1}" destId="{3EA6AAFD-E8F3-4491-BCDB-EA1DD2A75381}" srcOrd="0" destOrd="0" presId="urn:microsoft.com/office/officeart/2018/5/layout/IconCircleLabelList"/>
    <dgm:cxn modelId="{F06C6649-E26A-4924-9F93-9B7DF37E62EC}" type="presParOf" srcId="{3EA6AAFD-E8F3-4491-BCDB-EA1DD2A75381}" destId="{799E2610-37C9-4430-843F-46B01FCBED26}" srcOrd="0" destOrd="0" presId="urn:microsoft.com/office/officeart/2018/5/layout/IconCircleLabelList"/>
    <dgm:cxn modelId="{8FB86B13-A1F5-40EC-B0E4-90C4B0AA317D}" type="presParOf" srcId="{3EA6AAFD-E8F3-4491-BCDB-EA1DD2A75381}" destId="{35F52F25-9E28-4952-BA8C-13F9BF76C9DE}" srcOrd="1" destOrd="0" presId="urn:microsoft.com/office/officeart/2018/5/layout/IconCircleLabelList"/>
    <dgm:cxn modelId="{33E24EF6-0478-4989-837C-EE8B6D7A6699}" type="presParOf" srcId="{3EA6AAFD-E8F3-4491-BCDB-EA1DD2A75381}" destId="{13825F60-40BA-4CDE-AA9E-0237A8271843}" srcOrd="2" destOrd="0" presId="urn:microsoft.com/office/officeart/2018/5/layout/IconCircleLabelList"/>
    <dgm:cxn modelId="{128094D5-78DF-4230-8978-DC85DC7C97BE}" type="presParOf" srcId="{3EA6AAFD-E8F3-4491-BCDB-EA1DD2A75381}" destId="{391CB9FF-E5F0-48BD-9D79-68B168862EC4}" srcOrd="3" destOrd="0" presId="urn:microsoft.com/office/officeart/2018/5/layout/IconCircleLabelList"/>
    <dgm:cxn modelId="{2E8CFF37-3AE5-4EA5-A6D2-99AF519C41D7}" type="presParOf" srcId="{B172C8CE-7805-464E-9D32-6DF2EE7F3FC1}" destId="{CBB0D073-40C1-4530-8F99-F1DD97B8C8F0}" srcOrd="1" destOrd="0" presId="urn:microsoft.com/office/officeart/2018/5/layout/IconCircleLabelList"/>
    <dgm:cxn modelId="{FAE49503-E23C-4899-A66C-32974732AEB0}" type="presParOf" srcId="{B172C8CE-7805-464E-9D32-6DF2EE7F3FC1}" destId="{A18F57F9-B10D-4C55-8100-0AE233D39345}" srcOrd="2" destOrd="0" presId="urn:microsoft.com/office/officeart/2018/5/layout/IconCircleLabelList"/>
    <dgm:cxn modelId="{14FC8CAF-0187-466E-907A-69BDF3684B58}" type="presParOf" srcId="{A18F57F9-B10D-4C55-8100-0AE233D39345}" destId="{CF8ABAC1-D71B-46B4-AADE-A12B8D65BB6A}" srcOrd="0" destOrd="0" presId="urn:microsoft.com/office/officeart/2018/5/layout/IconCircleLabelList"/>
    <dgm:cxn modelId="{AB1F522D-7E7B-42B8-B1C0-35EC305A3EFB}" type="presParOf" srcId="{A18F57F9-B10D-4C55-8100-0AE233D39345}" destId="{E9BA11CC-3450-4869-9C3B-2EFD7F855C2D}" srcOrd="1" destOrd="0" presId="urn:microsoft.com/office/officeart/2018/5/layout/IconCircleLabelList"/>
    <dgm:cxn modelId="{8E949C02-D895-4813-A1B4-E3F06E384186}" type="presParOf" srcId="{A18F57F9-B10D-4C55-8100-0AE233D39345}" destId="{8B108909-2FF9-4F52-ABC2-75A81A6F27BA}" srcOrd="2" destOrd="0" presId="urn:microsoft.com/office/officeart/2018/5/layout/IconCircleLabelList"/>
    <dgm:cxn modelId="{8E97E85A-81F3-4B89-BFFB-45625F00D1DF}" type="presParOf" srcId="{A18F57F9-B10D-4C55-8100-0AE233D39345}" destId="{AB6B73F2-2F42-4099-81B2-66ACDD9DBF03}" srcOrd="3" destOrd="0" presId="urn:microsoft.com/office/officeart/2018/5/layout/IconCircleLabelList"/>
    <dgm:cxn modelId="{557A3A23-BD93-4BCC-81DD-6F3A1AC389E9}" type="presParOf" srcId="{B172C8CE-7805-464E-9D32-6DF2EE7F3FC1}" destId="{CB935CDA-1DBB-4B18-803B-4E4084382EDA}" srcOrd="3" destOrd="0" presId="urn:microsoft.com/office/officeart/2018/5/layout/IconCircleLabelList"/>
    <dgm:cxn modelId="{24A9C5BF-FA43-4B13-A8DD-323B37BB5F45}" type="presParOf" srcId="{B172C8CE-7805-464E-9D32-6DF2EE7F3FC1}" destId="{8C0CCC36-F87B-4590-A999-C439CFA69BB6}" srcOrd="4" destOrd="0" presId="urn:microsoft.com/office/officeart/2018/5/layout/IconCircleLabelList"/>
    <dgm:cxn modelId="{260AE358-E043-48BD-AAFF-D654334E6ED2}" type="presParOf" srcId="{8C0CCC36-F87B-4590-A999-C439CFA69BB6}" destId="{6E059890-9DF5-4847-AA5F-AD1BDD402ED9}" srcOrd="0" destOrd="0" presId="urn:microsoft.com/office/officeart/2018/5/layout/IconCircleLabelList"/>
    <dgm:cxn modelId="{8CADF35C-4C32-4F1F-B9C4-44DF7CC6D7C8}" type="presParOf" srcId="{8C0CCC36-F87B-4590-A999-C439CFA69BB6}" destId="{B858F6E4-4B5D-4219-9934-7AC590539DAD}" srcOrd="1" destOrd="0" presId="urn:microsoft.com/office/officeart/2018/5/layout/IconCircleLabelList"/>
    <dgm:cxn modelId="{F7E182F4-5A6B-46BA-B4F5-1CFB4EDDB560}" type="presParOf" srcId="{8C0CCC36-F87B-4590-A999-C439CFA69BB6}" destId="{47C65B12-A8A9-4ED9-AC9A-E4FE8617BD69}" srcOrd="2" destOrd="0" presId="urn:microsoft.com/office/officeart/2018/5/layout/IconCircleLabelList"/>
    <dgm:cxn modelId="{1A90C917-E8BE-41DC-B723-22C26A9D1C9D}" type="presParOf" srcId="{8C0CCC36-F87B-4590-A999-C439CFA69BB6}" destId="{8F3A63D1-A0F5-4C40-A270-809EEDC4C312}" srcOrd="3" destOrd="0" presId="urn:microsoft.com/office/officeart/2018/5/layout/IconCircleLabelList"/>
    <dgm:cxn modelId="{1B722F18-C700-4413-809F-E56DC0B74A12}" type="presParOf" srcId="{B172C8CE-7805-464E-9D32-6DF2EE7F3FC1}" destId="{FB553A63-9640-44B6-B446-277A2D287DBF}" srcOrd="5" destOrd="0" presId="urn:microsoft.com/office/officeart/2018/5/layout/IconCircleLabelList"/>
    <dgm:cxn modelId="{EDF798ED-70C5-4D72-B483-7FA3E2F25C44}" type="presParOf" srcId="{B172C8CE-7805-464E-9D32-6DF2EE7F3FC1}" destId="{C92238D8-34BE-44E7-B463-455F77370ECB}" srcOrd="6" destOrd="0" presId="urn:microsoft.com/office/officeart/2018/5/layout/IconCircleLabelList"/>
    <dgm:cxn modelId="{20A04DED-D9F6-4689-8607-4F776E8A9354}" type="presParOf" srcId="{C92238D8-34BE-44E7-B463-455F77370ECB}" destId="{BEF1651B-ADAC-487F-980C-8900C3FD34FB}" srcOrd="0" destOrd="0" presId="urn:microsoft.com/office/officeart/2018/5/layout/IconCircleLabelList"/>
    <dgm:cxn modelId="{0AB8A4F3-787A-431D-A3C6-F059B0295214}" type="presParOf" srcId="{C92238D8-34BE-44E7-B463-455F77370ECB}" destId="{CDAD4656-4565-47DC-9997-79332EF28E7F}" srcOrd="1" destOrd="0" presId="urn:microsoft.com/office/officeart/2018/5/layout/IconCircleLabelList"/>
    <dgm:cxn modelId="{10D4E54E-B1AD-4828-81E6-157BA34CA3D3}" type="presParOf" srcId="{C92238D8-34BE-44E7-B463-455F77370ECB}" destId="{2BCC065C-7A7B-45BA-9B89-14AC47BC5EFA}" srcOrd="2" destOrd="0" presId="urn:microsoft.com/office/officeart/2018/5/layout/IconCircleLabelList"/>
    <dgm:cxn modelId="{5BEE672B-4EC8-477C-A033-B9E7A051A738}" type="presParOf" srcId="{C92238D8-34BE-44E7-B463-455F77370ECB}" destId="{C74FDC5A-54B9-43E9-B40E-EEBAE0C16A10}" srcOrd="3" destOrd="0" presId="urn:microsoft.com/office/officeart/2018/5/layout/IconCircleLabelList"/>
    <dgm:cxn modelId="{0E58CD38-F205-4D44-BB1F-8510733D5AF0}" type="presParOf" srcId="{B172C8CE-7805-464E-9D32-6DF2EE7F3FC1}" destId="{B1BA766D-8089-4CCF-A486-697B6E55331F}" srcOrd="7" destOrd="0" presId="urn:microsoft.com/office/officeart/2018/5/layout/IconCircleLabelList"/>
    <dgm:cxn modelId="{74151063-14D2-443C-BD63-7B9923475D93}" type="presParOf" srcId="{B172C8CE-7805-464E-9D32-6DF2EE7F3FC1}" destId="{CD148790-4C6D-486A-86EA-54D51EAD051A}" srcOrd="8" destOrd="0" presId="urn:microsoft.com/office/officeart/2018/5/layout/IconCircleLabelList"/>
    <dgm:cxn modelId="{33585836-7FA4-4B52-9D98-7A03BDFD17A9}" type="presParOf" srcId="{CD148790-4C6D-486A-86EA-54D51EAD051A}" destId="{E19A32EA-36EC-4188-B318-4F4E3A84B4F7}" srcOrd="0" destOrd="0" presId="urn:microsoft.com/office/officeart/2018/5/layout/IconCircleLabelList"/>
    <dgm:cxn modelId="{476CD61E-740B-4284-8C8D-718314E9E93C}" type="presParOf" srcId="{CD148790-4C6D-486A-86EA-54D51EAD051A}" destId="{92A33392-C361-42E6-8D90-94B8938CB33F}" srcOrd="1" destOrd="0" presId="urn:microsoft.com/office/officeart/2018/5/layout/IconCircleLabelList"/>
    <dgm:cxn modelId="{62E07683-8ABB-4F74-9B75-4DB47FE9D53E}" type="presParOf" srcId="{CD148790-4C6D-486A-86EA-54D51EAD051A}" destId="{0417DE98-5208-4B26-9E20-7017541AF891}" srcOrd="2" destOrd="0" presId="urn:microsoft.com/office/officeart/2018/5/layout/IconCircleLabelList"/>
    <dgm:cxn modelId="{CFAD111B-D804-40EE-96F1-607CA9F1EB1D}" type="presParOf" srcId="{CD148790-4C6D-486A-86EA-54D51EAD051A}" destId="{EBA730BC-8A5E-46C7-99D0-A63C093D85C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688881-327E-41E1-B9FC-AE96770A865D}">
      <dsp:nvSpPr>
        <dsp:cNvPr id="0" name=""/>
        <dsp:cNvSpPr/>
      </dsp:nvSpPr>
      <dsp:spPr>
        <a:xfrm>
          <a:off x="0" y="573225"/>
          <a:ext cx="2923579" cy="1856473"/>
        </a:xfrm>
        <a:prstGeom prst="roundRect">
          <a:avLst>
            <a:gd name="adj" fmla="val 10000"/>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0C0DB5E3-0BF2-4527-B57C-A391C85E69AC}">
      <dsp:nvSpPr>
        <dsp:cNvPr id="0" name=""/>
        <dsp:cNvSpPr/>
      </dsp:nvSpPr>
      <dsp:spPr>
        <a:xfrm>
          <a:off x="324842" y="881825"/>
          <a:ext cx="2923579" cy="18564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Develop a disaster and communication plan</a:t>
          </a:r>
        </a:p>
      </dsp:txBody>
      <dsp:txXfrm>
        <a:off x="379216" y="936199"/>
        <a:ext cx="2814831" cy="1747725"/>
      </dsp:txXfrm>
    </dsp:sp>
    <dsp:sp modelId="{18C7C280-50D1-4C42-9394-21F9DC9CC0F3}">
      <dsp:nvSpPr>
        <dsp:cNvPr id="0" name=""/>
        <dsp:cNvSpPr/>
      </dsp:nvSpPr>
      <dsp:spPr>
        <a:xfrm>
          <a:off x="3573264" y="573225"/>
          <a:ext cx="2923579" cy="1856473"/>
        </a:xfrm>
        <a:prstGeom prst="roundRect">
          <a:avLst>
            <a:gd name="adj" fmla="val 10000"/>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CF147130-6C2E-47DC-8595-0BADBADD949B}">
      <dsp:nvSpPr>
        <dsp:cNvPr id="0" name=""/>
        <dsp:cNvSpPr/>
      </dsp:nvSpPr>
      <dsp:spPr>
        <a:xfrm>
          <a:off x="3898106" y="881825"/>
          <a:ext cx="2923579" cy="18564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Early and frequent </a:t>
          </a:r>
          <a:r>
            <a:rPr lang="en-US" sz="2700" b="1" kern="1200"/>
            <a:t>communication </a:t>
          </a:r>
          <a:r>
            <a:rPr lang="en-US" sz="2700" kern="1200"/>
            <a:t>is critically important</a:t>
          </a:r>
        </a:p>
      </dsp:txBody>
      <dsp:txXfrm>
        <a:off x="3952480" y="936199"/>
        <a:ext cx="2814831" cy="1747725"/>
      </dsp:txXfrm>
    </dsp:sp>
    <dsp:sp modelId="{66D3B033-A849-462A-9E98-18CD148BCAF9}">
      <dsp:nvSpPr>
        <dsp:cNvPr id="0" name=""/>
        <dsp:cNvSpPr/>
      </dsp:nvSpPr>
      <dsp:spPr>
        <a:xfrm>
          <a:off x="7146528" y="573225"/>
          <a:ext cx="2923579" cy="1856473"/>
        </a:xfrm>
        <a:prstGeom prst="roundRect">
          <a:avLst>
            <a:gd name="adj" fmla="val 10000"/>
          </a:avLst>
        </a:prstGeom>
        <a:blipFill>
          <a:blip xmlns:r="http://schemas.openxmlformats.org/officeDocument/2006/relationships" r:embed="rId1">
            <a:duotone>
              <a:schemeClr val="accent1">
                <a:hueOff val="0"/>
                <a:satOff val="0"/>
                <a:lumOff val="0"/>
                <a:alphaOff val="0"/>
                <a:shade val="88000"/>
                <a:lumMod val="88000"/>
              </a:schemeClr>
              <a:schemeClr val="accent1">
                <a:hueOff val="0"/>
                <a:satOff val="0"/>
                <a:lumOff val="0"/>
                <a:alphaOff val="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D850F541-C403-43B1-B81A-5FCF2A9E0054}">
      <dsp:nvSpPr>
        <dsp:cNvPr id="0" name=""/>
        <dsp:cNvSpPr/>
      </dsp:nvSpPr>
      <dsp:spPr>
        <a:xfrm>
          <a:off x="7471370" y="881825"/>
          <a:ext cx="2923579" cy="1856473"/>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Establish a disaster response team</a:t>
          </a:r>
        </a:p>
      </dsp:txBody>
      <dsp:txXfrm>
        <a:off x="7525744" y="936199"/>
        <a:ext cx="2814831" cy="17477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BCF4AE-255D-4C5C-90B7-E69E70E9252A}">
      <dsp:nvSpPr>
        <dsp:cNvPr id="0" name=""/>
        <dsp:cNvSpPr/>
      </dsp:nvSpPr>
      <dsp:spPr>
        <a:xfrm>
          <a:off x="1151931" y="1514"/>
          <a:ext cx="4607724" cy="155254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403" tIns="394346" rIns="89403" bIns="394346" numCol="1" spcCol="1270" anchor="ctr" anchorCtr="0">
          <a:noAutofit/>
        </a:bodyPr>
        <a:lstStyle/>
        <a:p>
          <a:pPr marL="0" lvl="0" indent="0" algn="l" defTabSz="755650">
            <a:lnSpc>
              <a:spcPct val="90000"/>
            </a:lnSpc>
            <a:spcBef>
              <a:spcPct val="0"/>
            </a:spcBef>
            <a:spcAft>
              <a:spcPct val="35000"/>
            </a:spcAft>
            <a:buNone/>
          </a:pPr>
          <a:r>
            <a:rPr lang="en-US" sz="1700" kern="1200"/>
            <a:t>Update the plan annually</a:t>
          </a:r>
        </a:p>
      </dsp:txBody>
      <dsp:txXfrm>
        <a:off x="1151931" y="1514"/>
        <a:ext cx="4607724" cy="1552544"/>
      </dsp:txXfrm>
    </dsp:sp>
    <dsp:sp modelId="{83AA6259-BA79-46C3-9AAD-AF489B0262D5}">
      <dsp:nvSpPr>
        <dsp:cNvPr id="0" name=""/>
        <dsp:cNvSpPr/>
      </dsp:nvSpPr>
      <dsp:spPr>
        <a:xfrm>
          <a:off x="0" y="1514"/>
          <a:ext cx="1151931" cy="1552544"/>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956" tIns="153357" rIns="60956" bIns="153357" numCol="1" spcCol="1270" anchor="ctr" anchorCtr="0">
          <a:noAutofit/>
        </a:bodyPr>
        <a:lstStyle/>
        <a:p>
          <a:pPr marL="0" lvl="0" indent="0" algn="ctr" defTabSz="933450">
            <a:lnSpc>
              <a:spcPct val="90000"/>
            </a:lnSpc>
            <a:spcBef>
              <a:spcPct val="0"/>
            </a:spcBef>
            <a:spcAft>
              <a:spcPct val="35000"/>
            </a:spcAft>
            <a:buNone/>
          </a:pPr>
          <a:r>
            <a:rPr lang="en-US" sz="2100" kern="1200"/>
            <a:t>Update</a:t>
          </a:r>
        </a:p>
      </dsp:txBody>
      <dsp:txXfrm>
        <a:off x="0" y="1514"/>
        <a:ext cx="1151931" cy="1552544"/>
      </dsp:txXfrm>
    </dsp:sp>
    <dsp:sp modelId="{FE764C85-BE9F-4ABC-AF85-C6AF8B727886}">
      <dsp:nvSpPr>
        <dsp:cNvPr id="0" name=""/>
        <dsp:cNvSpPr/>
      </dsp:nvSpPr>
      <dsp:spPr>
        <a:xfrm>
          <a:off x="1151931" y="1647211"/>
          <a:ext cx="4607724" cy="155254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403" tIns="394346" rIns="89403" bIns="394346" numCol="1" spcCol="1270" anchor="ctr" anchorCtr="0">
          <a:noAutofit/>
        </a:bodyPr>
        <a:lstStyle/>
        <a:p>
          <a:pPr marL="0" lvl="0" indent="0" algn="l" defTabSz="755650">
            <a:lnSpc>
              <a:spcPct val="90000"/>
            </a:lnSpc>
            <a:spcBef>
              <a:spcPct val="0"/>
            </a:spcBef>
            <a:spcAft>
              <a:spcPct val="35000"/>
            </a:spcAft>
            <a:buNone/>
          </a:pPr>
          <a:r>
            <a:rPr lang="en-US" sz="1700" kern="1200"/>
            <a:t>Establish recordkeeping procedures</a:t>
          </a:r>
        </a:p>
      </dsp:txBody>
      <dsp:txXfrm>
        <a:off x="1151931" y="1647211"/>
        <a:ext cx="4607724" cy="1552544"/>
      </dsp:txXfrm>
    </dsp:sp>
    <dsp:sp modelId="{26614432-3EE1-43D4-8221-6B27D8D2560B}">
      <dsp:nvSpPr>
        <dsp:cNvPr id="0" name=""/>
        <dsp:cNvSpPr/>
      </dsp:nvSpPr>
      <dsp:spPr>
        <a:xfrm>
          <a:off x="0" y="1647211"/>
          <a:ext cx="1151931" cy="1552544"/>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956" tIns="153357" rIns="60956" bIns="153357" numCol="1" spcCol="1270" anchor="ctr" anchorCtr="0">
          <a:noAutofit/>
        </a:bodyPr>
        <a:lstStyle/>
        <a:p>
          <a:pPr marL="0" lvl="0" indent="0" algn="ctr" defTabSz="933450">
            <a:lnSpc>
              <a:spcPct val="90000"/>
            </a:lnSpc>
            <a:spcBef>
              <a:spcPct val="0"/>
            </a:spcBef>
            <a:spcAft>
              <a:spcPct val="35000"/>
            </a:spcAft>
            <a:buNone/>
          </a:pPr>
          <a:r>
            <a:rPr lang="en-US" sz="2100" kern="1200"/>
            <a:t>Establish</a:t>
          </a:r>
        </a:p>
      </dsp:txBody>
      <dsp:txXfrm>
        <a:off x="0" y="1647211"/>
        <a:ext cx="1151931" cy="1552544"/>
      </dsp:txXfrm>
    </dsp:sp>
    <dsp:sp modelId="{61D78FEA-E82C-4684-BA1F-80B55D9A59FE}">
      <dsp:nvSpPr>
        <dsp:cNvPr id="0" name=""/>
        <dsp:cNvSpPr/>
      </dsp:nvSpPr>
      <dsp:spPr>
        <a:xfrm>
          <a:off x="1151931" y="3292908"/>
          <a:ext cx="4607724" cy="1552544"/>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9403" tIns="394346" rIns="89403" bIns="394346" numCol="1" spcCol="1270" anchor="ctr" anchorCtr="0">
          <a:noAutofit/>
        </a:bodyPr>
        <a:lstStyle/>
        <a:p>
          <a:pPr marL="0" lvl="0" indent="0" algn="l" defTabSz="755650">
            <a:lnSpc>
              <a:spcPct val="90000"/>
            </a:lnSpc>
            <a:spcBef>
              <a:spcPct val="0"/>
            </a:spcBef>
            <a:spcAft>
              <a:spcPct val="35000"/>
            </a:spcAft>
            <a:buNone/>
          </a:pPr>
          <a:r>
            <a:rPr lang="en-US" sz="1700" kern="1200"/>
            <a:t>Identify and develop relationships with DA contacts and local    disaster organizations</a:t>
          </a:r>
        </a:p>
      </dsp:txBody>
      <dsp:txXfrm>
        <a:off x="1151931" y="3292908"/>
        <a:ext cx="4607724" cy="1552544"/>
      </dsp:txXfrm>
    </dsp:sp>
    <dsp:sp modelId="{5D629FC3-A765-4EC7-B9F0-8917FC510043}">
      <dsp:nvSpPr>
        <dsp:cNvPr id="0" name=""/>
        <dsp:cNvSpPr/>
      </dsp:nvSpPr>
      <dsp:spPr>
        <a:xfrm>
          <a:off x="0" y="3292908"/>
          <a:ext cx="1151931" cy="1552544"/>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txBody>
        <a:bodyPr spcFirstLastPara="0" vert="horz" wrap="square" lIns="60956" tIns="153357" rIns="60956" bIns="153357" numCol="1" spcCol="1270" anchor="ctr" anchorCtr="0">
          <a:noAutofit/>
        </a:bodyPr>
        <a:lstStyle/>
        <a:p>
          <a:pPr marL="0" lvl="0" indent="0" algn="ctr" defTabSz="933450">
            <a:lnSpc>
              <a:spcPct val="90000"/>
            </a:lnSpc>
            <a:spcBef>
              <a:spcPct val="0"/>
            </a:spcBef>
            <a:spcAft>
              <a:spcPct val="35000"/>
            </a:spcAft>
            <a:buNone/>
          </a:pPr>
          <a:r>
            <a:rPr lang="en-US" sz="2100" kern="1200"/>
            <a:t>Identify and develop</a:t>
          </a:r>
        </a:p>
      </dsp:txBody>
      <dsp:txXfrm>
        <a:off x="0" y="3292908"/>
        <a:ext cx="1151931" cy="15525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8202A5-BC50-4B7D-8988-E2AE088F9D16}">
      <dsp:nvSpPr>
        <dsp:cNvPr id="0" name=""/>
        <dsp:cNvSpPr/>
      </dsp:nvSpPr>
      <dsp:spPr>
        <a:xfrm>
          <a:off x="2078941" y="1563"/>
          <a:ext cx="8315765" cy="686197"/>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349" tIns="174294" rIns="161349" bIns="174294" numCol="1" spcCol="1270" anchor="ctr" anchorCtr="0">
          <a:noAutofit/>
        </a:bodyPr>
        <a:lstStyle/>
        <a:p>
          <a:pPr marL="0" lvl="0" indent="0" algn="l" defTabSz="533400">
            <a:lnSpc>
              <a:spcPct val="90000"/>
            </a:lnSpc>
            <a:spcBef>
              <a:spcPct val="0"/>
            </a:spcBef>
            <a:spcAft>
              <a:spcPct val="35000"/>
            </a:spcAft>
            <a:buNone/>
          </a:pPr>
          <a:r>
            <a:rPr lang="en-US" sz="1200" kern="1200"/>
            <a:t>Provide daily updates on sheltering populations, if applicable</a:t>
          </a:r>
        </a:p>
      </dsp:txBody>
      <dsp:txXfrm>
        <a:off x="2078941" y="1563"/>
        <a:ext cx="8315765" cy="686197"/>
      </dsp:txXfrm>
    </dsp:sp>
    <dsp:sp modelId="{B1E14513-7391-4E63-9648-A9FC4F570D55}">
      <dsp:nvSpPr>
        <dsp:cNvPr id="0" name=""/>
        <dsp:cNvSpPr/>
      </dsp:nvSpPr>
      <dsp:spPr>
        <a:xfrm>
          <a:off x="0" y="1563"/>
          <a:ext cx="2078941" cy="686197"/>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011" tIns="67781" rIns="110011" bIns="67781" numCol="1" spcCol="1270" anchor="ctr" anchorCtr="0">
          <a:noAutofit/>
        </a:bodyPr>
        <a:lstStyle/>
        <a:p>
          <a:pPr marL="0" lvl="0" indent="0" algn="ctr" defTabSz="666750">
            <a:lnSpc>
              <a:spcPct val="90000"/>
            </a:lnSpc>
            <a:spcBef>
              <a:spcPct val="0"/>
            </a:spcBef>
            <a:spcAft>
              <a:spcPct val="35000"/>
            </a:spcAft>
            <a:buNone/>
          </a:pPr>
          <a:r>
            <a:rPr lang="en-US" sz="1500" kern="1200"/>
            <a:t>Provide</a:t>
          </a:r>
        </a:p>
      </dsp:txBody>
      <dsp:txXfrm>
        <a:off x="0" y="1563"/>
        <a:ext cx="2078941" cy="686197"/>
      </dsp:txXfrm>
    </dsp:sp>
    <dsp:sp modelId="{A53B262C-1C14-4AFB-9FB6-047C22E8E5D8}">
      <dsp:nvSpPr>
        <dsp:cNvPr id="0" name=""/>
        <dsp:cNvSpPr/>
      </dsp:nvSpPr>
      <dsp:spPr>
        <a:xfrm>
          <a:off x="2078941" y="728932"/>
          <a:ext cx="8315765" cy="686197"/>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349" tIns="174294" rIns="161349" bIns="174294" numCol="1" spcCol="1270" anchor="ctr" anchorCtr="0">
          <a:noAutofit/>
        </a:bodyPr>
        <a:lstStyle/>
        <a:p>
          <a:pPr marL="0" lvl="0" indent="0" algn="l" defTabSz="533400">
            <a:lnSpc>
              <a:spcPct val="90000"/>
            </a:lnSpc>
            <a:spcBef>
              <a:spcPct val="0"/>
            </a:spcBef>
            <a:spcAft>
              <a:spcPct val="35000"/>
            </a:spcAft>
            <a:buNone/>
          </a:pPr>
          <a:r>
            <a:rPr lang="en-US" sz="1200" kern="1200"/>
            <a:t>Report USDA Foods used for disaster feeding (congregate and DHD) to DA</a:t>
          </a:r>
        </a:p>
      </dsp:txBody>
      <dsp:txXfrm>
        <a:off x="2078941" y="728932"/>
        <a:ext cx="8315765" cy="686197"/>
      </dsp:txXfrm>
    </dsp:sp>
    <dsp:sp modelId="{5E2B1FE4-EEA8-4346-818A-BC879FE2BA92}">
      <dsp:nvSpPr>
        <dsp:cNvPr id="0" name=""/>
        <dsp:cNvSpPr/>
      </dsp:nvSpPr>
      <dsp:spPr>
        <a:xfrm>
          <a:off x="0" y="728932"/>
          <a:ext cx="2078941" cy="686197"/>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011" tIns="67781" rIns="110011" bIns="67781" numCol="1" spcCol="1270" anchor="ctr" anchorCtr="0">
          <a:noAutofit/>
        </a:bodyPr>
        <a:lstStyle/>
        <a:p>
          <a:pPr marL="0" lvl="0" indent="0" algn="ctr" defTabSz="666750">
            <a:lnSpc>
              <a:spcPct val="90000"/>
            </a:lnSpc>
            <a:spcBef>
              <a:spcPct val="0"/>
            </a:spcBef>
            <a:spcAft>
              <a:spcPct val="35000"/>
            </a:spcAft>
            <a:buNone/>
          </a:pPr>
          <a:r>
            <a:rPr lang="en-US" sz="1500" kern="1200"/>
            <a:t>Report</a:t>
          </a:r>
        </a:p>
      </dsp:txBody>
      <dsp:txXfrm>
        <a:off x="0" y="728932"/>
        <a:ext cx="2078941" cy="686197"/>
      </dsp:txXfrm>
    </dsp:sp>
    <dsp:sp modelId="{1F563E64-B707-4770-9D86-D265B876AECF}">
      <dsp:nvSpPr>
        <dsp:cNvPr id="0" name=""/>
        <dsp:cNvSpPr/>
      </dsp:nvSpPr>
      <dsp:spPr>
        <a:xfrm>
          <a:off x="2078941" y="1456301"/>
          <a:ext cx="8315765" cy="686197"/>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349" tIns="174294" rIns="161349" bIns="174294" numCol="1" spcCol="1270" anchor="ctr" anchorCtr="0">
          <a:noAutofit/>
        </a:bodyPr>
        <a:lstStyle/>
        <a:p>
          <a:pPr marL="0" lvl="0" indent="0" algn="l" defTabSz="533400">
            <a:lnSpc>
              <a:spcPct val="90000"/>
            </a:lnSpc>
            <a:spcBef>
              <a:spcPct val="0"/>
            </a:spcBef>
            <a:spcAft>
              <a:spcPct val="35000"/>
            </a:spcAft>
            <a:buNone/>
          </a:pPr>
          <a:r>
            <a:rPr lang="en-US" sz="1200" kern="1200"/>
            <a:t>If requested, participate in calls with DA to provide local updates</a:t>
          </a:r>
        </a:p>
      </dsp:txBody>
      <dsp:txXfrm>
        <a:off x="2078941" y="1456301"/>
        <a:ext cx="8315765" cy="686197"/>
      </dsp:txXfrm>
    </dsp:sp>
    <dsp:sp modelId="{66E22359-A22C-4937-A961-2D4A5BB52840}">
      <dsp:nvSpPr>
        <dsp:cNvPr id="0" name=""/>
        <dsp:cNvSpPr/>
      </dsp:nvSpPr>
      <dsp:spPr>
        <a:xfrm>
          <a:off x="0" y="1456301"/>
          <a:ext cx="2078941" cy="686197"/>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011" tIns="67781" rIns="110011" bIns="67781" numCol="1" spcCol="1270" anchor="ctr" anchorCtr="0">
          <a:noAutofit/>
        </a:bodyPr>
        <a:lstStyle/>
        <a:p>
          <a:pPr marL="0" lvl="0" indent="0" algn="ctr" defTabSz="666750">
            <a:lnSpc>
              <a:spcPct val="90000"/>
            </a:lnSpc>
            <a:spcBef>
              <a:spcPct val="0"/>
            </a:spcBef>
            <a:spcAft>
              <a:spcPct val="35000"/>
            </a:spcAft>
            <a:buNone/>
          </a:pPr>
          <a:r>
            <a:rPr lang="en-US" sz="1500" kern="1200"/>
            <a:t>Participate in</a:t>
          </a:r>
        </a:p>
      </dsp:txBody>
      <dsp:txXfrm>
        <a:off x="0" y="1456301"/>
        <a:ext cx="2078941" cy="686197"/>
      </dsp:txXfrm>
    </dsp:sp>
    <dsp:sp modelId="{DD93964F-AEE8-4349-9F25-6632892D4041}">
      <dsp:nvSpPr>
        <dsp:cNvPr id="0" name=""/>
        <dsp:cNvSpPr/>
      </dsp:nvSpPr>
      <dsp:spPr>
        <a:xfrm>
          <a:off x="2078941" y="2183670"/>
          <a:ext cx="8315765" cy="686197"/>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349" tIns="174294" rIns="161349" bIns="174294" numCol="1" spcCol="1270" anchor="ctr" anchorCtr="0">
          <a:noAutofit/>
        </a:bodyPr>
        <a:lstStyle/>
        <a:p>
          <a:pPr marL="0" lvl="0" indent="0" algn="l" defTabSz="533400">
            <a:lnSpc>
              <a:spcPct val="90000"/>
            </a:lnSpc>
            <a:spcBef>
              <a:spcPct val="0"/>
            </a:spcBef>
            <a:spcAft>
              <a:spcPct val="35000"/>
            </a:spcAft>
            <a:buNone/>
          </a:pPr>
          <a:r>
            <a:rPr lang="en-US" sz="1200" kern="1200"/>
            <a:t>Before a disaster, develop and maintain relationships with your State and community partners so you know who to contact when a disaster event occurs</a:t>
          </a:r>
        </a:p>
      </dsp:txBody>
      <dsp:txXfrm>
        <a:off x="2078941" y="2183670"/>
        <a:ext cx="8315765" cy="686197"/>
      </dsp:txXfrm>
    </dsp:sp>
    <dsp:sp modelId="{FE62666B-FD80-42CF-B86C-B917F2A3F3F5}">
      <dsp:nvSpPr>
        <dsp:cNvPr id="0" name=""/>
        <dsp:cNvSpPr/>
      </dsp:nvSpPr>
      <dsp:spPr>
        <a:xfrm>
          <a:off x="0" y="2183670"/>
          <a:ext cx="2078941" cy="686197"/>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011" tIns="67781" rIns="110011" bIns="67781" numCol="1" spcCol="1270" anchor="ctr" anchorCtr="0">
          <a:noAutofit/>
        </a:bodyPr>
        <a:lstStyle/>
        <a:p>
          <a:pPr marL="0" lvl="0" indent="0" algn="ctr" defTabSz="666750">
            <a:lnSpc>
              <a:spcPct val="90000"/>
            </a:lnSpc>
            <a:spcBef>
              <a:spcPct val="0"/>
            </a:spcBef>
            <a:spcAft>
              <a:spcPct val="35000"/>
            </a:spcAft>
            <a:buNone/>
          </a:pPr>
          <a:r>
            <a:rPr lang="en-US" sz="1500" kern="1200"/>
            <a:t>Develop and maintain</a:t>
          </a:r>
        </a:p>
      </dsp:txBody>
      <dsp:txXfrm>
        <a:off x="0" y="2183670"/>
        <a:ext cx="2078941" cy="686197"/>
      </dsp:txXfrm>
    </dsp:sp>
    <dsp:sp modelId="{E7548BAD-E2F5-411A-A33A-87CF3F654E71}">
      <dsp:nvSpPr>
        <dsp:cNvPr id="0" name=""/>
        <dsp:cNvSpPr/>
      </dsp:nvSpPr>
      <dsp:spPr>
        <a:xfrm>
          <a:off x="2078941" y="2911039"/>
          <a:ext cx="8315765" cy="686197"/>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349" tIns="174294" rIns="161349" bIns="174294" numCol="1" spcCol="1270" anchor="ctr" anchorCtr="0">
          <a:noAutofit/>
        </a:bodyPr>
        <a:lstStyle/>
        <a:p>
          <a:pPr marL="0" lvl="0" indent="0" algn="l" defTabSz="533400">
            <a:lnSpc>
              <a:spcPct val="90000"/>
            </a:lnSpc>
            <a:spcBef>
              <a:spcPct val="0"/>
            </a:spcBef>
            <a:spcAft>
              <a:spcPct val="35000"/>
            </a:spcAft>
            <a:buNone/>
          </a:pPr>
          <a:r>
            <a:rPr lang="en-US" sz="1200" kern="1200"/>
            <a:t>After a disaster, conduct an after-action to critique and evaluate actions taken during the disaster</a:t>
          </a:r>
        </a:p>
      </dsp:txBody>
      <dsp:txXfrm>
        <a:off x="2078941" y="2911039"/>
        <a:ext cx="8315765" cy="686197"/>
      </dsp:txXfrm>
    </dsp:sp>
    <dsp:sp modelId="{4845B81E-162E-41AF-818F-83B6E0362DC6}">
      <dsp:nvSpPr>
        <dsp:cNvPr id="0" name=""/>
        <dsp:cNvSpPr/>
      </dsp:nvSpPr>
      <dsp:spPr>
        <a:xfrm>
          <a:off x="0" y="2911039"/>
          <a:ext cx="2078941" cy="686197"/>
        </a:xfrm>
        <a:prstGeom prst="rect">
          <a:avLst/>
        </a:prstGeom>
        <a:solidFill>
          <a:schemeClr val="l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0011" tIns="67781" rIns="110011" bIns="67781" numCol="1" spcCol="1270" anchor="ctr" anchorCtr="0">
          <a:noAutofit/>
        </a:bodyPr>
        <a:lstStyle/>
        <a:p>
          <a:pPr marL="0" lvl="0" indent="0" algn="ctr" defTabSz="666750">
            <a:lnSpc>
              <a:spcPct val="90000"/>
            </a:lnSpc>
            <a:spcBef>
              <a:spcPct val="0"/>
            </a:spcBef>
            <a:spcAft>
              <a:spcPct val="35000"/>
            </a:spcAft>
            <a:buNone/>
          </a:pPr>
          <a:r>
            <a:rPr lang="en-US" sz="1500" kern="1200"/>
            <a:t>Conduct</a:t>
          </a:r>
        </a:p>
      </dsp:txBody>
      <dsp:txXfrm>
        <a:off x="0" y="2911039"/>
        <a:ext cx="2078941" cy="6861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E2610-37C9-4430-843F-46B01FCBED26}">
      <dsp:nvSpPr>
        <dsp:cNvPr id="0" name=""/>
        <dsp:cNvSpPr/>
      </dsp:nvSpPr>
      <dsp:spPr>
        <a:xfrm>
          <a:off x="418475" y="249512"/>
          <a:ext cx="1098000" cy="109800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5F52F25-9E28-4952-BA8C-13F9BF76C9DE}">
      <dsp:nvSpPr>
        <dsp:cNvPr id="0" name=""/>
        <dsp:cNvSpPr/>
      </dsp:nvSpPr>
      <dsp:spPr>
        <a:xfrm>
          <a:off x="652475" y="483512"/>
          <a:ext cx="630000" cy="63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91CB9FF-E5F0-48BD-9D79-68B168862EC4}">
      <dsp:nvSpPr>
        <dsp:cNvPr id="0" name=""/>
        <dsp:cNvSpPr/>
      </dsp:nvSpPr>
      <dsp:spPr>
        <a:xfrm>
          <a:off x="67475" y="1689512"/>
          <a:ext cx="18000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The red cross will notify KDA to request which USDA foods they will need from your district for disaster feeding.</a:t>
          </a:r>
        </a:p>
      </dsp:txBody>
      <dsp:txXfrm>
        <a:off x="67475" y="1689512"/>
        <a:ext cx="1800000" cy="1372500"/>
      </dsp:txXfrm>
    </dsp:sp>
    <dsp:sp modelId="{CF8ABAC1-D71B-46B4-AADE-A12B8D65BB6A}">
      <dsp:nvSpPr>
        <dsp:cNvPr id="0" name=""/>
        <dsp:cNvSpPr/>
      </dsp:nvSpPr>
      <dsp:spPr>
        <a:xfrm>
          <a:off x="2533475" y="249512"/>
          <a:ext cx="1098000" cy="109800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BA11CC-3450-4869-9C3B-2EFD7F855C2D}">
      <dsp:nvSpPr>
        <dsp:cNvPr id="0" name=""/>
        <dsp:cNvSpPr/>
      </dsp:nvSpPr>
      <dsp:spPr>
        <a:xfrm>
          <a:off x="2767475" y="483512"/>
          <a:ext cx="630000" cy="63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6B73F2-2F42-4099-81B2-66ACDD9DBF03}">
      <dsp:nvSpPr>
        <dsp:cNvPr id="0" name=""/>
        <dsp:cNvSpPr/>
      </dsp:nvSpPr>
      <dsp:spPr>
        <a:xfrm>
          <a:off x="2182475" y="1689512"/>
          <a:ext cx="18000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“If” the red cross needs your district’s foods, your regional Ag Regulatory Specialist will let you know which foods/quantities you listed on your KY-FD-52 that will need to be pulled from each school site.</a:t>
          </a:r>
        </a:p>
      </dsp:txBody>
      <dsp:txXfrm>
        <a:off x="2182475" y="1689512"/>
        <a:ext cx="1800000" cy="1372500"/>
      </dsp:txXfrm>
    </dsp:sp>
    <dsp:sp modelId="{6E059890-9DF5-4847-AA5F-AD1BDD402ED9}">
      <dsp:nvSpPr>
        <dsp:cNvPr id="0" name=""/>
        <dsp:cNvSpPr/>
      </dsp:nvSpPr>
      <dsp:spPr>
        <a:xfrm>
          <a:off x="4648475" y="249512"/>
          <a:ext cx="1098000" cy="109800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58F6E4-4B5D-4219-9934-7AC590539DAD}">
      <dsp:nvSpPr>
        <dsp:cNvPr id="0" name=""/>
        <dsp:cNvSpPr/>
      </dsp:nvSpPr>
      <dsp:spPr>
        <a:xfrm>
          <a:off x="4882475" y="483512"/>
          <a:ext cx="630000" cy="63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3A63D1-A0F5-4C40-A270-809EEDC4C312}">
      <dsp:nvSpPr>
        <dsp:cNvPr id="0" name=""/>
        <dsp:cNvSpPr/>
      </dsp:nvSpPr>
      <dsp:spPr>
        <a:xfrm>
          <a:off x="4297475" y="1689512"/>
          <a:ext cx="18000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Prepare these foods for pickup </a:t>
          </a:r>
        </a:p>
      </dsp:txBody>
      <dsp:txXfrm>
        <a:off x="4297475" y="1689512"/>
        <a:ext cx="1800000" cy="1372500"/>
      </dsp:txXfrm>
    </dsp:sp>
    <dsp:sp modelId="{BEF1651B-ADAC-487F-980C-8900C3FD34FB}">
      <dsp:nvSpPr>
        <dsp:cNvPr id="0" name=""/>
        <dsp:cNvSpPr/>
      </dsp:nvSpPr>
      <dsp:spPr>
        <a:xfrm>
          <a:off x="6763475" y="249512"/>
          <a:ext cx="1098000" cy="109800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AD4656-4565-47DC-9997-79332EF28E7F}">
      <dsp:nvSpPr>
        <dsp:cNvPr id="0" name=""/>
        <dsp:cNvSpPr/>
      </dsp:nvSpPr>
      <dsp:spPr>
        <a:xfrm>
          <a:off x="6997475" y="483512"/>
          <a:ext cx="630000" cy="63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74FDC5A-54B9-43E9-B40E-EEBAE0C16A10}">
      <dsp:nvSpPr>
        <dsp:cNvPr id="0" name=""/>
        <dsp:cNvSpPr/>
      </dsp:nvSpPr>
      <dsp:spPr>
        <a:xfrm>
          <a:off x="6412475" y="1689512"/>
          <a:ext cx="18000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School sites can also release USDA purchased foods of the same type/quantity.</a:t>
          </a:r>
        </a:p>
      </dsp:txBody>
      <dsp:txXfrm>
        <a:off x="6412475" y="1689512"/>
        <a:ext cx="1800000" cy="1372500"/>
      </dsp:txXfrm>
    </dsp:sp>
    <dsp:sp modelId="{E19A32EA-36EC-4188-B318-4F4E3A84B4F7}">
      <dsp:nvSpPr>
        <dsp:cNvPr id="0" name=""/>
        <dsp:cNvSpPr/>
      </dsp:nvSpPr>
      <dsp:spPr>
        <a:xfrm>
          <a:off x="8878475" y="249512"/>
          <a:ext cx="1098000" cy="1098000"/>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A33392-C361-42E6-8D90-94B8938CB33F}">
      <dsp:nvSpPr>
        <dsp:cNvPr id="0" name=""/>
        <dsp:cNvSpPr/>
      </dsp:nvSpPr>
      <dsp:spPr>
        <a:xfrm>
          <a:off x="9112475" y="483512"/>
          <a:ext cx="630000" cy="63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BA730BC-8A5E-46C7-99D0-A63C093D85C0}">
      <dsp:nvSpPr>
        <dsp:cNvPr id="0" name=""/>
        <dsp:cNvSpPr/>
      </dsp:nvSpPr>
      <dsp:spPr>
        <a:xfrm>
          <a:off x="8527475" y="1689512"/>
          <a:ext cx="1800000" cy="1372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kern="1200"/>
            <a:t>The red cross member/volunteer  will be required to show identification to you/your staff prior to releasing these USDA foods</a:t>
          </a:r>
        </a:p>
      </dsp:txBody>
      <dsp:txXfrm>
        <a:off x="8527475" y="1689512"/>
        <a:ext cx="1800000" cy="137250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D82C35-C74B-484C-AE6B-9886A3DC3293}" type="datetimeFigureOut">
              <a:rPr lang="en-US" smtClean="0"/>
              <a:t>8/5/2024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62B3B5-0189-4781-8E4B-AB36473055CB}" type="slidenum">
              <a:rPr lang="en-US" smtClean="0"/>
              <a:t>‹#›</a:t>
            </a:fld>
            <a:endParaRPr lang="en-US"/>
          </a:p>
        </p:txBody>
      </p:sp>
    </p:spTree>
    <p:extLst>
      <p:ext uri="{BB962C8B-B14F-4D97-AF65-F5344CB8AC3E}">
        <p14:creationId xmlns:p14="http://schemas.microsoft.com/office/powerpoint/2010/main" val="690872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Disaster Team</a:t>
            </a:r>
          </a:p>
        </p:txBody>
      </p:sp>
      <p:sp>
        <p:nvSpPr>
          <p:cNvPr id="4" name="Slide Number Placeholder 3"/>
          <p:cNvSpPr>
            <a:spLocks noGrp="1"/>
          </p:cNvSpPr>
          <p:nvPr>
            <p:ph type="sldNum" sz="quarter" idx="10"/>
          </p:nvPr>
        </p:nvSpPr>
        <p:spPr/>
        <p:txBody>
          <a:bodyPr/>
          <a:lstStyle/>
          <a:p>
            <a:fld id="{D462B3B5-0189-4781-8E4B-AB36473055CB}" type="slidenum">
              <a:rPr lang="en-US" smtClean="0"/>
              <a:t>3</a:t>
            </a:fld>
            <a:endParaRPr lang="en-US"/>
          </a:p>
        </p:txBody>
      </p:sp>
    </p:spTree>
    <p:extLst>
      <p:ext uri="{BB962C8B-B14F-4D97-AF65-F5344CB8AC3E}">
        <p14:creationId xmlns:p14="http://schemas.microsoft.com/office/powerpoint/2010/main" val="1410977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2009</a:t>
            </a:r>
            <a:r>
              <a:rPr lang="en-US" baseline="0" dirty="0"/>
              <a:t> Ice storm-Harrison County</a:t>
            </a:r>
            <a:endParaRPr lang="en-US" dirty="0"/>
          </a:p>
        </p:txBody>
      </p:sp>
      <p:sp>
        <p:nvSpPr>
          <p:cNvPr id="4" name="Slide Number Placeholder 3"/>
          <p:cNvSpPr>
            <a:spLocks noGrp="1"/>
          </p:cNvSpPr>
          <p:nvPr>
            <p:ph type="sldNum" sz="quarter" idx="10"/>
          </p:nvPr>
        </p:nvSpPr>
        <p:spPr/>
        <p:txBody>
          <a:bodyPr/>
          <a:lstStyle/>
          <a:p>
            <a:fld id="{D462B3B5-0189-4781-8E4B-AB36473055CB}" type="slidenum">
              <a:rPr lang="en-US" smtClean="0"/>
              <a:t>4</a:t>
            </a:fld>
            <a:endParaRPr lang="en-US"/>
          </a:p>
        </p:txBody>
      </p:sp>
    </p:spTree>
    <p:extLst>
      <p:ext uri="{BB962C8B-B14F-4D97-AF65-F5344CB8AC3E}">
        <p14:creationId xmlns:p14="http://schemas.microsoft.com/office/powerpoint/2010/main" val="36764606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is Morgan County- March 2012</a:t>
            </a:r>
          </a:p>
        </p:txBody>
      </p:sp>
      <p:sp>
        <p:nvSpPr>
          <p:cNvPr id="4" name="Slide Number Placeholder 3"/>
          <p:cNvSpPr>
            <a:spLocks noGrp="1"/>
          </p:cNvSpPr>
          <p:nvPr>
            <p:ph type="sldNum" sz="quarter" idx="10"/>
          </p:nvPr>
        </p:nvSpPr>
        <p:spPr/>
        <p:txBody>
          <a:bodyPr/>
          <a:lstStyle/>
          <a:p>
            <a:fld id="{D462B3B5-0189-4781-8E4B-AB36473055CB}" type="slidenum">
              <a:rPr lang="en-US" smtClean="0"/>
              <a:t>5</a:t>
            </a:fld>
            <a:endParaRPr lang="en-US"/>
          </a:p>
        </p:txBody>
      </p:sp>
    </p:spTree>
    <p:extLst>
      <p:ext uri="{BB962C8B-B14F-4D97-AF65-F5344CB8AC3E}">
        <p14:creationId xmlns:p14="http://schemas.microsoft.com/office/powerpoint/2010/main" val="4025406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2B3B5-0189-4781-8E4B-AB36473055CB}" type="slidenum">
              <a:rPr lang="en-US" smtClean="0"/>
              <a:t>13</a:t>
            </a:fld>
            <a:endParaRPr lang="en-US"/>
          </a:p>
        </p:txBody>
      </p:sp>
    </p:spTree>
    <p:extLst>
      <p:ext uri="{BB962C8B-B14F-4D97-AF65-F5344CB8AC3E}">
        <p14:creationId xmlns:p14="http://schemas.microsoft.com/office/powerpoint/2010/main" val="2888046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2B3B5-0189-4781-8E4B-AB36473055CB}" type="slidenum">
              <a:rPr lang="en-US" smtClean="0"/>
              <a:t>17</a:t>
            </a:fld>
            <a:endParaRPr lang="en-US"/>
          </a:p>
        </p:txBody>
      </p:sp>
    </p:spTree>
    <p:extLst>
      <p:ext uri="{BB962C8B-B14F-4D97-AF65-F5344CB8AC3E}">
        <p14:creationId xmlns:p14="http://schemas.microsoft.com/office/powerpoint/2010/main" val="2415509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will explain in further detail on the next slides </a:t>
            </a:r>
            <a:endParaRPr lang="en-US" dirty="0"/>
          </a:p>
        </p:txBody>
      </p:sp>
      <p:sp>
        <p:nvSpPr>
          <p:cNvPr id="4" name="Slide Number Placeholder 3"/>
          <p:cNvSpPr>
            <a:spLocks noGrp="1"/>
          </p:cNvSpPr>
          <p:nvPr>
            <p:ph type="sldNum" sz="quarter" idx="10"/>
          </p:nvPr>
        </p:nvSpPr>
        <p:spPr/>
        <p:txBody>
          <a:bodyPr/>
          <a:lstStyle/>
          <a:p>
            <a:fld id="{D462B3B5-0189-4781-8E4B-AB36473055CB}" type="slidenum">
              <a:rPr lang="en-US" smtClean="0"/>
              <a:t>18</a:t>
            </a:fld>
            <a:endParaRPr lang="en-US"/>
          </a:p>
        </p:txBody>
      </p:sp>
    </p:spTree>
    <p:extLst>
      <p:ext uri="{BB962C8B-B14F-4D97-AF65-F5344CB8AC3E}">
        <p14:creationId xmlns:p14="http://schemas.microsoft.com/office/powerpoint/2010/main" val="4248428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462B3B5-0189-4781-8E4B-AB36473055CB}" type="slidenum">
              <a:rPr lang="en-US" smtClean="0"/>
              <a:t>20</a:t>
            </a:fld>
            <a:endParaRPr lang="en-US"/>
          </a:p>
        </p:txBody>
      </p:sp>
    </p:spTree>
    <p:extLst>
      <p:ext uri="{BB962C8B-B14F-4D97-AF65-F5344CB8AC3E}">
        <p14:creationId xmlns:p14="http://schemas.microsoft.com/office/powerpoint/2010/main" val="1349956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page 1 of 3 as an example</a:t>
            </a:r>
            <a:r>
              <a:rPr lang="en-US" baseline="0" dirty="0"/>
              <a:t> of what you have located in the back of your disaster manual</a:t>
            </a:r>
            <a:endParaRPr lang="en-US" dirty="0"/>
          </a:p>
        </p:txBody>
      </p:sp>
      <p:sp>
        <p:nvSpPr>
          <p:cNvPr id="4" name="Slide Number Placeholder 3"/>
          <p:cNvSpPr>
            <a:spLocks noGrp="1"/>
          </p:cNvSpPr>
          <p:nvPr>
            <p:ph type="sldNum" sz="quarter" idx="10"/>
          </p:nvPr>
        </p:nvSpPr>
        <p:spPr/>
        <p:txBody>
          <a:bodyPr/>
          <a:lstStyle/>
          <a:p>
            <a:fld id="{D462B3B5-0189-4781-8E4B-AB36473055CB}" type="slidenum">
              <a:rPr lang="en-US" smtClean="0"/>
              <a:t>23</a:t>
            </a:fld>
            <a:endParaRPr lang="en-US"/>
          </a:p>
        </p:txBody>
      </p:sp>
    </p:spTree>
    <p:extLst>
      <p:ext uri="{BB962C8B-B14F-4D97-AF65-F5344CB8AC3E}">
        <p14:creationId xmlns:p14="http://schemas.microsoft.com/office/powerpoint/2010/main" val="3520866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Montgomery county schools storage area! </a:t>
            </a:r>
          </a:p>
        </p:txBody>
      </p:sp>
      <p:sp>
        <p:nvSpPr>
          <p:cNvPr id="4" name="Slide Number Placeholder 3"/>
          <p:cNvSpPr>
            <a:spLocks noGrp="1"/>
          </p:cNvSpPr>
          <p:nvPr>
            <p:ph type="sldNum" sz="quarter" idx="10"/>
          </p:nvPr>
        </p:nvSpPr>
        <p:spPr/>
        <p:txBody>
          <a:bodyPr/>
          <a:lstStyle/>
          <a:p>
            <a:fld id="{D462B3B5-0189-4781-8E4B-AB36473055CB}" type="slidenum">
              <a:rPr lang="en-US" smtClean="0"/>
              <a:t>24</a:t>
            </a:fld>
            <a:endParaRPr lang="en-US"/>
          </a:p>
        </p:txBody>
      </p:sp>
    </p:spTree>
    <p:extLst>
      <p:ext uri="{BB962C8B-B14F-4D97-AF65-F5344CB8AC3E}">
        <p14:creationId xmlns:p14="http://schemas.microsoft.com/office/powerpoint/2010/main" val="17607049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2" name="Freeform 11"/>
          <p:cNvSpPr/>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26" name="Freeform 25"/>
          <p:cNvSpPr/>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2" name="Title 1"/>
          <p:cNvSpPr>
            <a:spLocks noGrp="1"/>
          </p:cNvSpPr>
          <p:nvPr>
            <p:ph type="ctrTitle"/>
          </p:nvPr>
        </p:nvSpPr>
        <p:spPr>
          <a:xfrm rot="21420000">
            <a:off x="891201" y="662656"/>
            <a:ext cx="9755187" cy="2766528"/>
          </a:xfrm>
        </p:spPr>
        <p:txBody>
          <a:bodyPr anchor="b">
            <a:normAutofit/>
          </a:bodyPr>
          <a:lstStyle>
            <a:lvl1pPr algn="r">
              <a:defRPr sz="8000"/>
            </a:lvl1pPr>
          </a:lstStyle>
          <a:p>
            <a:r>
              <a:rPr lang="en-US"/>
              <a:t>Click to edit Master title style</a:t>
            </a:r>
            <a:endParaRPr lang="en-US" dirty="0"/>
          </a:p>
        </p:txBody>
      </p:sp>
      <p:sp>
        <p:nvSpPr>
          <p:cNvPr id="3" name="Subtitle 2"/>
          <p:cNvSpPr>
            <a:spLocks noGrp="1"/>
          </p:cNvSpPr>
          <p:nvPr>
            <p:ph type="subTitle" idx="1"/>
          </p:nvPr>
        </p:nvSpPr>
        <p:spPr>
          <a:xfrm rot="21420000">
            <a:off x="983062" y="3505209"/>
            <a:ext cx="9755187" cy="550333"/>
          </a:xfrm>
        </p:spPr>
        <p:txBody>
          <a:bodyPr anchor="t">
            <a:noAutofit/>
          </a:bodyPr>
          <a:lstStyle>
            <a:lvl1pPr marL="0" indent="0" algn="r">
              <a:buNone/>
              <a:defRPr sz="28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rot="21420000">
            <a:off x="4948541" y="4578463"/>
            <a:ext cx="6143653" cy="1163112"/>
          </a:xfrm>
        </p:spPr>
        <p:txBody>
          <a:bodyPr/>
          <a:lstStyle>
            <a:lvl1pPr algn="ctr">
              <a:defRPr sz="5400">
                <a:solidFill>
                  <a:schemeClr val="accent1">
                    <a:lumMod val="50000"/>
                  </a:schemeClr>
                </a:solidFill>
              </a:defRPr>
            </a:lvl1pPr>
          </a:lstStyle>
          <a:p>
            <a:fld id="{F7AFFB9B-9FB8-469E-96F9-4D32314110B6}" type="datetimeFigureOut">
              <a:rPr lang="en-US" dirty="0"/>
              <a:t>8/5/2024</a:t>
            </a:fld>
            <a:endParaRPr lang="en-US" dirty="0"/>
          </a:p>
        </p:txBody>
      </p:sp>
      <p:sp>
        <p:nvSpPr>
          <p:cNvPr id="5" name="Footer Placeholder 4"/>
          <p:cNvSpPr>
            <a:spLocks noGrp="1"/>
          </p:cNvSpPr>
          <p:nvPr>
            <p:ph type="ftr" sz="quarter" idx="11"/>
          </p:nvPr>
        </p:nvSpPr>
        <p:spPr>
          <a:xfrm rot="21420000">
            <a:off x="-5560" y="4883024"/>
            <a:ext cx="4047239" cy="1195538"/>
          </a:xfrm>
        </p:spPr>
        <p:txBody>
          <a:bodyPr vert="horz" lIns="91440" tIns="45720" rIns="91440" bIns="45720" rtlCol="0" anchor="ctr"/>
          <a:lstStyle>
            <a:lvl1pPr algn="r">
              <a:defRPr lang="en-US" sz="5400" dirty="0"/>
            </a:lvl1pPr>
          </a:lstStyle>
          <a:p>
            <a:endParaRPr lang="en-US" dirty="0"/>
          </a:p>
        </p:txBody>
      </p:sp>
      <p:sp>
        <p:nvSpPr>
          <p:cNvPr id="6" name="Slide Number Placeholder 5"/>
          <p:cNvSpPr>
            <a:spLocks noGrp="1"/>
          </p:cNvSpPr>
          <p:nvPr>
            <p:ph type="sldNum" sz="quarter" idx="12"/>
          </p:nvPr>
        </p:nvSpPr>
        <p:spPr>
          <a:xfrm rot="21420000">
            <a:off x="9851758" y="3832648"/>
            <a:ext cx="907186" cy="498470"/>
          </a:xfrm>
        </p:spPr>
        <p:txBody>
          <a:bodyPr/>
          <a:lstStyle>
            <a:lvl1pPr>
              <a:defRPr sz="2400">
                <a:solidFill>
                  <a:schemeClr val="tx1">
                    <a:lumMod val="75000"/>
                    <a:lumOff val="25000"/>
                  </a:schemeClr>
                </a:solidFill>
              </a:defRPr>
            </a:lvl1pPr>
          </a:lstStyle>
          <a:p>
            <a:fld id="{6D22F896-40B5-4ADD-8801-0D06FADFA095}" type="slidenum">
              <a:rPr lang="en-US" dirty="0"/>
              <a:pPr/>
              <a:t>‹#›</a:t>
            </a:fld>
            <a:endParaRPr lang="en-US" dirty="0"/>
          </a:p>
        </p:txBody>
      </p:sp>
      <p:sp>
        <p:nvSpPr>
          <p:cNvPr id="25" name="5-Point Star 24"/>
          <p:cNvSpPr/>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4106333"/>
            <a:ext cx="10394708" cy="58884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5801" y="685799"/>
            <a:ext cx="10392513" cy="319490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780" y="4702923"/>
            <a:ext cx="10394728" cy="682472"/>
          </a:xfrm>
        </p:spPr>
        <p:txBody>
          <a:bodyPr anchor="t"/>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41D2AC3-6A0B-4169-B1EA-E3AE8B351BDD}" type="datetimeFigureOut">
              <a:rPr lang="en-US" dirty="0"/>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902" cy="3194903"/>
          </a:xfrm>
        </p:spPr>
        <p:txBody>
          <a:bodyPr anchor="ctr">
            <a:normAutofit/>
          </a:bodyPr>
          <a:lstStyle>
            <a:lvl1pPr algn="ctr">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779" y="4106333"/>
            <a:ext cx="10394729" cy="1273606"/>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D4B9363-8B87-41B7-9F8E-64519CBB8F34}" type="datetimeFigureOut">
              <a:rPr lang="en-US" dirty="0"/>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1732" y="685800"/>
            <a:ext cx="9525020" cy="2916704"/>
          </a:xfrm>
        </p:spPr>
        <p:txBody>
          <a:bodyPr anchor="ctr">
            <a:normAutofit/>
          </a:bodyPr>
          <a:lstStyle>
            <a:lvl1pPr algn="ctr">
              <a:defRPr sz="4800"/>
            </a:lvl1pPr>
          </a:lstStyle>
          <a:p>
            <a:r>
              <a:rPr lang="en-US"/>
              <a:t>Click to edit Master title style</a:t>
            </a:r>
            <a:endParaRPr lang="en-US" dirty="0"/>
          </a:p>
        </p:txBody>
      </p:sp>
      <p:sp>
        <p:nvSpPr>
          <p:cNvPr id="12" name="Text Placeholder 3"/>
          <p:cNvSpPr>
            <a:spLocks noGrp="1"/>
          </p:cNvSpPr>
          <p:nvPr>
            <p:ph type="body" sz="half" idx="13"/>
          </p:nvPr>
        </p:nvSpPr>
        <p:spPr>
          <a:xfrm>
            <a:off x="1550264" y="3610032"/>
            <a:ext cx="8667956" cy="377768"/>
          </a:xfrm>
        </p:spPr>
        <p:txBody>
          <a:bodyPr anchor="t">
            <a:normAutofit/>
          </a:bodyPr>
          <a:lstStyle>
            <a:lvl1pPr marL="0" indent="0" algn="r">
              <a:buNone/>
              <a:defRPr sz="14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5801" y="4106334"/>
            <a:ext cx="10396882" cy="1268252"/>
          </a:xfrm>
        </p:spPr>
        <p:txBody>
          <a:bodyPr anchor="ct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AEF5746-5284-4951-9F37-7AE924EDBCB7}" type="datetimeFigureOut">
              <a:rPr lang="en-US" dirty="0"/>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685801" y="89262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473083" y="292282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5800" y="1723854"/>
            <a:ext cx="10394707" cy="2511835"/>
          </a:xfrm>
        </p:spPr>
        <p:txBody>
          <a:bodyPr anchor="b">
            <a:normAutofit/>
          </a:bodyPr>
          <a:lstStyle>
            <a:lvl1pPr algn="l">
              <a:defRPr sz="4800"/>
            </a:lvl1pPr>
          </a:lstStyle>
          <a:p>
            <a:r>
              <a:rPr lang="en-US"/>
              <a:t>Click to edit Master title style</a:t>
            </a:r>
            <a:endParaRPr lang="en-US" dirty="0"/>
          </a:p>
        </p:txBody>
      </p:sp>
      <p:sp>
        <p:nvSpPr>
          <p:cNvPr id="4" name="Text Placeholder 3"/>
          <p:cNvSpPr>
            <a:spLocks noGrp="1"/>
          </p:cNvSpPr>
          <p:nvPr>
            <p:ph type="body" sz="half" idx="2"/>
          </p:nvPr>
        </p:nvSpPr>
        <p:spPr>
          <a:xfrm>
            <a:off x="685800" y="4247468"/>
            <a:ext cx="10394707" cy="1140644"/>
          </a:xfrm>
        </p:spPr>
        <p:txBody>
          <a:bodyPr anchor="t">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2398B29-7265-4A65-A2A4-6703C057B7C1}" type="datetimeFigureOut">
              <a:rPr lang="en-US" dirty="0"/>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85802" y="685800"/>
            <a:ext cx="10394706" cy="1151965"/>
          </a:xfrm>
        </p:spPr>
        <p:txBody>
          <a:bodyPr/>
          <a:lstStyle>
            <a:lvl1pPr algn="ctr">
              <a:defRPr/>
            </a:lvl1pPr>
          </a:lstStyle>
          <a:p>
            <a:r>
              <a:rPr lang="en-US"/>
              <a:t>Click to edit Master title style</a:t>
            </a:r>
            <a:endParaRPr lang="en-US" dirty="0"/>
          </a:p>
        </p:txBody>
      </p:sp>
      <p:sp>
        <p:nvSpPr>
          <p:cNvPr id="7" name="Text Placeholder 2"/>
          <p:cNvSpPr>
            <a:spLocks noGrp="1"/>
          </p:cNvSpPr>
          <p:nvPr>
            <p:ph type="body" idx="1"/>
          </p:nvPr>
        </p:nvSpPr>
        <p:spPr>
          <a:xfrm>
            <a:off x="68580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802"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234622"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234621"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770380" y="2063395"/>
            <a:ext cx="3310128" cy="576262"/>
          </a:xfrm>
        </p:spPr>
        <p:txBody>
          <a:bodyPr anchor="b">
            <a:noAutofit/>
          </a:bodyPr>
          <a:lstStyle>
            <a:lvl1pPr marL="0" indent="0" algn="ctr">
              <a:lnSpc>
                <a:spcPct val="90000"/>
              </a:lnSpc>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770380" y="2639658"/>
            <a:ext cx="3310128" cy="273492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28FBA082-94DF-4C4B-A041-6624924AB0A8}" type="datetimeFigureOut">
              <a:rPr lang="en-US" dirty="0"/>
              <a:t>8/5/2024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85801" y="685800"/>
            <a:ext cx="10396882" cy="1151965"/>
          </a:xfrm>
        </p:spPr>
        <p:txBody>
          <a:bodyPr/>
          <a:lstStyle>
            <a:lvl1pPr algn="ctr">
              <a:defRPr/>
            </a:lvl1pPr>
          </a:lstStyle>
          <a:p>
            <a:r>
              <a:rPr lang="en-US"/>
              <a:t>Click to edit Master title style</a:t>
            </a:r>
            <a:endParaRPr lang="en-US" dirty="0"/>
          </a:p>
        </p:txBody>
      </p:sp>
      <p:sp>
        <p:nvSpPr>
          <p:cNvPr id="19" name="Text Placeholder 2"/>
          <p:cNvSpPr>
            <a:spLocks noGrp="1"/>
          </p:cNvSpPr>
          <p:nvPr>
            <p:ph type="body" idx="1"/>
          </p:nvPr>
        </p:nvSpPr>
        <p:spPr>
          <a:xfrm>
            <a:off x="69184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5780" y="2063395"/>
            <a:ext cx="3310128" cy="1536725"/>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91840" y="4389287"/>
            <a:ext cx="3310128" cy="98529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237410"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235999" y="2063395"/>
            <a:ext cx="3310128" cy="1535237"/>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235999" y="4389286"/>
            <a:ext cx="3310128" cy="98530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768944" y="3813025"/>
            <a:ext cx="3310128" cy="576262"/>
          </a:xfrm>
        </p:spPr>
        <p:txBody>
          <a:bodyPr anchor="b">
            <a:noAutofit/>
          </a:bodyPr>
          <a:lstStyle>
            <a:lvl1pPr marL="0" indent="0" algn="ctr">
              <a:lnSpc>
                <a:spcPct val="90000"/>
              </a:lnSpc>
              <a:buNone/>
              <a:defRPr sz="22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768819" y="2063394"/>
            <a:ext cx="3310128" cy="1537196"/>
          </a:xfrm>
          <a:prstGeom prst="roundRect">
            <a:avLst>
              <a:gd name="adj" fmla="val 0"/>
            </a:avLst>
          </a:prstGeom>
          <a:ln w="57150" cmpd="thinThick">
            <a:solidFill>
              <a:schemeClr val="bg1">
                <a:lumMod val="50000"/>
              </a:schemeClr>
            </a:solidFill>
            <a:miter lim="800000"/>
          </a:ln>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768819" y="4389284"/>
            <a:ext cx="3310128" cy="985302"/>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B27686C4-3AB5-4E0C-86CA-FB108C350AA9}" type="datetimeFigureOut">
              <a:rPr lang="en-US" dirty="0"/>
              <a:t>8/5/2024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800" y="2063396"/>
            <a:ext cx="10394707" cy="331119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FF1211-4E0C-4AB3-B04F-585959BDAFE8}" type="datetimeFigureOut">
              <a:rPr lang="en-US" dirty="0"/>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5862" y="685800"/>
            <a:ext cx="2264646" cy="468878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800" y="685800"/>
            <a:ext cx="7904431" cy="4688785"/>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8BDECAF-D3BE-4069-9C78-642ECCD01477}" type="datetimeFigureOut">
              <a:rPr lang="en-US" dirty="0"/>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FBDC27-E420-4878-9EE6-7B9656D6442A}" type="datetimeFigureOut">
              <a:rPr lang="en-US" dirty="0"/>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4707" cy="3193487"/>
          </a:xfrm>
        </p:spPr>
        <p:txBody>
          <a:bodyPr anchor="b">
            <a:normAutofit/>
          </a:bodyPr>
          <a:lstStyle>
            <a:lvl1pPr algn="l">
              <a:defRPr sz="5400"/>
            </a:lvl1pPr>
          </a:lstStyle>
          <a:p>
            <a:r>
              <a:rPr lang="en-US"/>
              <a:t>Click to edit Master title style</a:t>
            </a:r>
            <a:endParaRPr lang="en-US" dirty="0"/>
          </a:p>
        </p:txBody>
      </p:sp>
      <p:sp>
        <p:nvSpPr>
          <p:cNvPr id="3" name="Text Placeholder 2"/>
          <p:cNvSpPr>
            <a:spLocks noGrp="1"/>
          </p:cNvSpPr>
          <p:nvPr>
            <p:ph type="body" idx="1"/>
          </p:nvPr>
        </p:nvSpPr>
        <p:spPr>
          <a:xfrm>
            <a:off x="685801" y="3742267"/>
            <a:ext cx="10394707" cy="1639614"/>
          </a:xfrm>
        </p:spPr>
        <p:txBody>
          <a:bodyPr anchor="t">
            <a:normAutofit/>
          </a:bodyPr>
          <a:lstStyle>
            <a:lvl1pPr marL="0" indent="0" algn="l">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7F47CF-67C9-420C-80A5-E2069FF0C2DF}" type="datetimeFigureOut">
              <a:rPr lang="en-US" dirty="0"/>
              <a:t>8/5/2024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6882" cy="115814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5088714"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5993971" y="2063396"/>
            <a:ext cx="5086538" cy="3311189"/>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E22DC73-F065-42F5-A9F2-D90B2E42A0B3}" type="datetimeFigureOut">
              <a:rPr lang="en-US" dirty="0"/>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4" name="Title 1"/>
          <p:cNvSpPr>
            <a:spLocks noGrp="1"/>
          </p:cNvSpPr>
          <p:nvPr>
            <p:ph type="title"/>
          </p:nvPr>
        </p:nvSpPr>
        <p:spPr>
          <a:xfrm>
            <a:off x="685801" y="685800"/>
            <a:ext cx="10394707" cy="115814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8356" y="2063396"/>
            <a:ext cx="4856158"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Content Placeholder 3"/>
          <p:cNvSpPr>
            <a:spLocks noGrp="1"/>
          </p:cNvSpPr>
          <p:nvPr>
            <p:ph sz="quarter" idx="13"/>
          </p:nvPr>
        </p:nvSpPr>
        <p:spPr>
          <a:xfrm>
            <a:off x="685802" y="2861733"/>
            <a:ext cx="5088712"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8191" y="2063396"/>
            <a:ext cx="4864491" cy="679994"/>
          </a:xfrm>
        </p:spPr>
        <p:txBody>
          <a:bodyPr anchor="b">
            <a:noAutofit/>
          </a:bodyPr>
          <a:lstStyle>
            <a:lvl1pPr marL="0" indent="0">
              <a:lnSpc>
                <a:spcPct val="90000"/>
              </a:lnSpc>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14"/>
          </p:nvPr>
        </p:nvSpPr>
        <p:spPr>
          <a:xfrm>
            <a:off x="5993969" y="2861733"/>
            <a:ext cx="5088713" cy="2512852"/>
          </a:xfrm>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6BEA702-9B29-41CC-9BCC-3DF8A0D379FE}" type="datetimeFigureOut">
              <a:rPr lang="en-US" dirty="0"/>
              <a:t>8/5/2024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97649AC-CB8F-4FF1-9A34-5861C74DD0A7}" type="datetimeFigureOut">
              <a:rPr lang="en-US" dirty="0"/>
              <a:t>8/5/2024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C5CECA-2D3A-4680-9B49-752200DE467C}" type="datetimeFigureOut">
              <a:rPr lang="en-US" dirty="0"/>
              <a:t>8/5/2024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3643" y="685800"/>
            <a:ext cx="4126860" cy="2023252"/>
          </a:xfrm>
        </p:spPr>
        <p:txBody>
          <a:bodyPr anchor="b">
            <a:normAutofit/>
          </a:bodyPr>
          <a:lstStyle>
            <a:lvl1pPr algn="ctr">
              <a:defRPr sz="3600"/>
            </a:lvl1pPr>
          </a:lstStyle>
          <a:p>
            <a:r>
              <a:rPr lang="en-US"/>
              <a:t>Click to edit Master title style</a:t>
            </a:r>
            <a:endParaRPr lang="en-US" dirty="0"/>
          </a:p>
        </p:txBody>
      </p:sp>
      <p:sp>
        <p:nvSpPr>
          <p:cNvPr id="10" name="Content Placeholder 2"/>
          <p:cNvSpPr>
            <a:spLocks noGrp="1"/>
          </p:cNvSpPr>
          <p:nvPr>
            <p:ph sz="quarter" idx="13"/>
          </p:nvPr>
        </p:nvSpPr>
        <p:spPr>
          <a:xfrm>
            <a:off x="5046132" y="685800"/>
            <a:ext cx="6034375" cy="468878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93642" y="2709052"/>
            <a:ext cx="4126861" cy="2665533"/>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0C3BFE2-83B7-4B0A-B9D3-AB28331082B3}" type="datetimeFigureOut">
              <a:rPr lang="en-US" dirty="0"/>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6345302" cy="2023252"/>
          </a:xfrm>
        </p:spPr>
        <p:txBody>
          <a:bodyPr anchor="b">
            <a:normAutofit/>
          </a:bodyPr>
          <a:lstStyle>
            <a:lvl1pPr algn="ct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82362" y="0"/>
            <a:ext cx="3598146" cy="5071533"/>
          </a:xfrm>
          <a:ln w="57150" cmpd="thinThick">
            <a:solidFill>
              <a:schemeClr val="bg1">
                <a:lumMod val="50000"/>
              </a:schemeClr>
            </a:solidFill>
            <a:miter lim="800000"/>
          </a:ln>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1" y="2709052"/>
            <a:ext cx="6345301" cy="2362481"/>
          </a:xfrm>
        </p:spPr>
        <p:txBody>
          <a:bodyPr anchor="t">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2EF78E3-FDA3-4D28-AAA2-0B81F349A39D}" type="datetimeFigureOut">
              <a:rPr lang="en-US" dirty="0"/>
              <a:t>8/5/2024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Brickwork-HD-R1a.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p:cNvGrpSpPr/>
          <p:nvPr/>
        </p:nvGrpSpPr>
        <p:grpSpPr>
          <a:xfrm>
            <a:off x="-25397" y="0"/>
            <a:ext cx="12005350" cy="6644081"/>
            <a:chOff x="-25397" y="0"/>
            <a:chExt cx="12005350" cy="6644081"/>
          </a:xfrm>
        </p:grpSpPr>
        <p:sp useBgFill="1">
          <p:nvSpPr>
            <p:cNvPr id="11" name="Rectangle 10"/>
            <p:cNvSpPr/>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sp>
        <p:sp>
          <p:nvSpPr>
            <p:cNvPr id="13" name="Rectangle 12"/>
            <p:cNvSpPr/>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85801" y="685800"/>
            <a:ext cx="10396882" cy="115196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063396"/>
            <a:ext cx="10396883" cy="3311189"/>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98083" y="5757334"/>
            <a:ext cx="3784600" cy="498470"/>
          </a:xfrm>
          <a:prstGeom prst="rect">
            <a:avLst/>
          </a:prstGeom>
        </p:spPr>
        <p:txBody>
          <a:bodyPr vert="horz" lIns="91440" tIns="45720" rIns="91440" bIns="45720" rtlCol="0" anchor="ctr"/>
          <a:lstStyle>
            <a:lvl1pPr algn="r">
              <a:defRPr sz="3200" cap="all" baseline="0">
                <a:solidFill>
                  <a:schemeClr val="accent1">
                    <a:lumMod val="50000"/>
                  </a:schemeClr>
                </a:solidFill>
              </a:defRPr>
            </a:lvl1pPr>
          </a:lstStyle>
          <a:p>
            <a:fld id="{C35BB1C6-BF8F-4481-8AB2-603A1C8A906A}" type="datetimeFigureOut">
              <a:rPr lang="en-US" dirty="0"/>
              <a:t>8/5/2024</a:t>
            </a:fld>
            <a:endParaRPr lang="en-US" dirty="0"/>
          </a:p>
        </p:txBody>
      </p:sp>
      <p:sp>
        <p:nvSpPr>
          <p:cNvPr id="5" name="Footer Placeholder 4"/>
          <p:cNvSpPr>
            <a:spLocks noGrp="1"/>
          </p:cNvSpPr>
          <p:nvPr>
            <p:ph type="ftr" sz="quarter" idx="3"/>
          </p:nvPr>
        </p:nvSpPr>
        <p:spPr>
          <a:xfrm>
            <a:off x="685801" y="5757334"/>
            <a:ext cx="5499719" cy="498470"/>
          </a:xfrm>
          <a:prstGeom prst="rect">
            <a:avLst/>
          </a:prstGeom>
        </p:spPr>
        <p:txBody>
          <a:bodyPr vert="horz" lIns="91440" tIns="45720" rIns="91440" bIns="45720" rtlCol="0" anchor="ctr"/>
          <a:lstStyle>
            <a:lvl1pPr algn="l">
              <a:defRPr sz="3200" cap="all" baseline="0">
                <a:solidFill>
                  <a:schemeClr val="accent1">
                    <a:lumMod val="50000"/>
                  </a:schemeClr>
                </a:solidFill>
              </a:defRPr>
            </a:lvl1pPr>
          </a:lstStyle>
          <a:p>
            <a:endParaRPr lang="en-US" dirty="0"/>
          </a:p>
        </p:txBody>
      </p:sp>
      <p:sp>
        <p:nvSpPr>
          <p:cNvPr id="6" name="Slide Number Placeholder 5"/>
          <p:cNvSpPr>
            <a:spLocks noGrp="1"/>
          </p:cNvSpPr>
          <p:nvPr>
            <p:ph type="sldNum" sz="quarter" idx="4"/>
          </p:nvPr>
        </p:nvSpPr>
        <p:spPr>
          <a:xfrm>
            <a:off x="6287121" y="5757334"/>
            <a:ext cx="907186" cy="498470"/>
          </a:xfrm>
          <a:prstGeom prst="rect">
            <a:avLst/>
          </a:prstGeom>
        </p:spPr>
        <p:txBody>
          <a:bodyPr vert="horz" lIns="91440" tIns="45720" rIns="91440" bIns="45720" rtlCol="0" anchor="ctr"/>
          <a:lstStyle>
            <a:lvl1pPr algn="ctr">
              <a:defRPr sz="3200" cap="all" baseline="0">
                <a:solidFill>
                  <a:schemeClr val="accent1">
                    <a:lumMod val="50000"/>
                  </a:schemeClr>
                </a:solidFill>
              </a:defRPr>
            </a:lvl1pPr>
          </a:lstStyle>
          <a:p>
            <a:fld id="{6D22F896-40B5-4ADD-8801-0D06FADFA09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5400" kern="1200" cap="all" baseline="0">
          <a:solidFill>
            <a:schemeClr val="accent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43.jpg"/><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g"/><Relationship Id="rId1" Type="http://schemas.openxmlformats.org/officeDocument/2006/relationships/slideLayout" Target="../slideLayouts/slideLayout4.xml"/><Relationship Id="rId4" Type="http://schemas.openxmlformats.org/officeDocument/2006/relationships/image" Target="../media/image51.jp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g"/><Relationship Id="rId7" Type="http://schemas.openxmlformats.org/officeDocument/2006/relationships/diagramColors" Target="../diagrams/colors2.xml"/><Relationship Id="rId2" Type="http://schemas.openxmlformats.org/officeDocument/2006/relationships/image" Target="../media/image2.jpeg"/><Relationship Id="rId1" Type="http://schemas.openxmlformats.org/officeDocument/2006/relationships/slideLayout" Target="../slideLayouts/slideLayout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0DA633B-92EB-4B60-9923-5695610044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6448A3C3-EB01-4B07-A230-2273FBEA5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093D7238-9B57-4D5E-B8A1-6E9AB7ED4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E626346F-26E6-4664-AE9F-F1C8E542CA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912" y="4714814"/>
            <a:ext cx="10818199" cy="1075211"/>
          </a:xfrm>
        </p:spPr>
        <p:txBody>
          <a:bodyPr anchor="b">
            <a:normAutofit/>
          </a:bodyPr>
          <a:lstStyle/>
          <a:p>
            <a:pPr algn="ctr"/>
            <a:r>
              <a:rPr lang="en-US" sz="3800"/>
              <a:t>Food assistance during Disasters/emergencies</a:t>
            </a:r>
          </a:p>
        </p:txBody>
      </p:sp>
      <p:sp>
        <p:nvSpPr>
          <p:cNvPr id="20" name="5-Point Star 8">
            <a:extLst>
              <a:ext uri="{FF2B5EF4-FFF2-40B4-BE49-F238E27FC236}">
                <a16:creationId xmlns:a16="http://schemas.microsoft.com/office/drawing/2014/main" id="{3A4C8985-32CF-4C63-AA39-3A8629E7E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ubtitle 2"/>
          <p:cNvSpPr>
            <a:spLocks noGrp="1"/>
          </p:cNvSpPr>
          <p:nvPr>
            <p:ph type="subTitle" idx="1"/>
          </p:nvPr>
        </p:nvSpPr>
        <p:spPr>
          <a:xfrm>
            <a:off x="685913" y="5797647"/>
            <a:ext cx="10811424" cy="555439"/>
          </a:xfrm>
        </p:spPr>
        <p:txBody>
          <a:bodyPr anchor="t">
            <a:normAutofit/>
          </a:bodyPr>
          <a:lstStyle/>
          <a:p>
            <a:pPr algn="ctr"/>
            <a:r>
              <a:rPr lang="en-US" dirty="0"/>
              <a:t>Jessica Garland- Kentucky School Districts</a:t>
            </a: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1727" y="933100"/>
            <a:ext cx="3528876" cy="23913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6139" y="1206879"/>
            <a:ext cx="3528876" cy="1843837"/>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V="1">
            <a:off x="8017683" y="691546"/>
            <a:ext cx="3442520" cy="2874505"/>
          </a:xfrm>
          <a:prstGeom prst="rect">
            <a:avLst/>
          </a:prstGeom>
        </p:spPr>
      </p:pic>
    </p:spTree>
    <p:extLst>
      <p:ext uri="{BB962C8B-B14F-4D97-AF65-F5344CB8AC3E}">
        <p14:creationId xmlns:p14="http://schemas.microsoft.com/office/powerpoint/2010/main" val="29544030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005" y="0"/>
            <a:ext cx="8043003" cy="1085482"/>
          </a:xfrm>
        </p:spPr>
        <p:txBody>
          <a:bodyPr>
            <a:normAutofit/>
          </a:bodyPr>
          <a:lstStyle/>
          <a:p>
            <a:r>
              <a:rPr lang="en-US" sz="4000" dirty="0"/>
              <a:t>Emergency contact list</a:t>
            </a:r>
          </a:p>
        </p:txBody>
      </p:sp>
      <p:pic>
        <p:nvPicPr>
          <p:cNvPr id="4" name="Content Placeholder 3"/>
          <p:cNvPicPr>
            <a:picLocks noGrp="1" noChangeAspect="1"/>
          </p:cNvPicPr>
          <p:nvPr>
            <p:ph sz="quarter" idx="13"/>
          </p:nvPr>
        </p:nvPicPr>
        <p:blipFill>
          <a:blip r:embed="rId2"/>
          <a:stretch>
            <a:fillRect/>
          </a:stretch>
        </p:blipFill>
        <p:spPr>
          <a:xfrm>
            <a:off x="3457021" y="808211"/>
            <a:ext cx="4825672" cy="5609244"/>
          </a:xfrm>
          <a:prstGeom prst="rect">
            <a:avLst/>
          </a:prstGeom>
        </p:spPr>
      </p:pic>
      <p:pic>
        <p:nvPicPr>
          <p:cNvPr id="5" name="Picture 4" descr="Fifth District School - Wikipedi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817" y="1273621"/>
            <a:ext cx="1767102" cy="117806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3336" y="3547538"/>
            <a:ext cx="1416583" cy="1416583"/>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036" y="3547538"/>
            <a:ext cx="1924663" cy="1005720"/>
          </a:xfrm>
          <a:prstGeom prst="rect">
            <a:avLst/>
          </a:prstGeom>
        </p:spPr>
      </p:pic>
    </p:spTree>
    <p:extLst>
      <p:ext uri="{BB962C8B-B14F-4D97-AF65-F5344CB8AC3E}">
        <p14:creationId xmlns:p14="http://schemas.microsoft.com/office/powerpoint/2010/main" val="396628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9121" y="685801"/>
            <a:ext cx="10501388" cy="975360"/>
          </a:xfrm>
        </p:spPr>
        <p:txBody>
          <a:bodyPr/>
          <a:lstStyle/>
          <a:p>
            <a:r>
              <a:rPr lang="en-US" dirty="0"/>
              <a:t>RA Response during a disaster</a:t>
            </a:r>
          </a:p>
        </p:txBody>
      </p:sp>
      <p:graphicFrame>
        <p:nvGraphicFramePr>
          <p:cNvPr id="5" name="Text Placeholder 2">
            <a:extLst>
              <a:ext uri="{FF2B5EF4-FFF2-40B4-BE49-F238E27FC236}">
                <a16:creationId xmlns:a16="http://schemas.microsoft.com/office/drawing/2014/main" id="{857FD1A5-1254-4AF3-D4E4-CD21F6197134}"/>
              </a:ext>
            </a:extLst>
          </p:cNvPr>
          <p:cNvGraphicFramePr/>
          <p:nvPr/>
        </p:nvGraphicFramePr>
        <p:xfrm>
          <a:off x="685801" y="1783080"/>
          <a:ext cx="10394707" cy="35988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1901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457141" y="190291"/>
            <a:ext cx="8477373" cy="5862446"/>
          </a:xfrm>
        </p:spPr>
      </p:pic>
    </p:spTree>
    <p:extLst>
      <p:ext uri="{BB962C8B-B14F-4D97-AF65-F5344CB8AC3E}">
        <p14:creationId xmlns:p14="http://schemas.microsoft.com/office/powerpoint/2010/main" val="2351017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429322"/>
            <a:ext cx="10396882" cy="1566746"/>
          </a:xfrm>
        </p:spPr>
        <p:txBody>
          <a:bodyPr>
            <a:normAutofit/>
          </a:bodyPr>
          <a:lstStyle/>
          <a:p>
            <a:r>
              <a:rPr lang="en-US" sz="4400" dirty="0"/>
              <a:t>USDA food requests for disaster relief organizations </a:t>
            </a:r>
            <a:r>
              <a:rPr lang="en-US" dirty="0"/>
              <a:t>	</a:t>
            </a:r>
          </a:p>
        </p:txBody>
      </p:sp>
      <p:sp>
        <p:nvSpPr>
          <p:cNvPr id="3" name="Content Placeholder 2"/>
          <p:cNvSpPr>
            <a:spLocks noGrp="1"/>
          </p:cNvSpPr>
          <p:nvPr>
            <p:ph sz="quarter" idx="13"/>
          </p:nvPr>
        </p:nvSpPr>
        <p:spPr>
          <a:xfrm>
            <a:off x="596590" y="2107580"/>
            <a:ext cx="10486093" cy="4095512"/>
          </a:xfrm>
        </p:spPr>
        <p:txBody>
          <a:bodyPr>
            <a:normAutofit fontScale="85000" lnSpcReduction="10000"/>
          </a:bodyPr>
          <a:lstStyle/>
          <a:p>
            <a:r>
              <a:rPr lang="en-US" cap="none" dirty="0">
                <a:latin typeface="Calisto MT" panose="02040603050505030304" pitchFamily="18" charset="0"/>
                <a:cs typeface="Mongolian Baiti" panose="03000500000000000000" pitchFamily="66" charset="0"/>
              </a:rPr>
              <a:t>The Kentucky Department of Agriculture (KDA) may release USDA Foods maintained in schools to approved disaster relief agencies such as red cross, salvation army and religious based organizations.  In most  instances the red cross is the primary organization responsible for coordinating disaster feeding.</a:t>
            </a:r>
          </a:p>
          <a:p>
            <a:r>
              <a:rPr lang="en-US" cap="none" dirty="0">
                <a:latin typeface="Calisto MT" panose="02040603050505030304" pitchFamily="18" charset="0"/>
                <a:cs typeface="Mongolian Baiti" panose="03000500000000000000" pitchFamily="66" charset="0"/>
              </a:rPr>
              <a:t>The Food Nutrition Service (FNS) will only reimburse USDA foods used for feeding efforts through KDA approved disaster agencies during disasters or a situation of distress- </a:t>
            </a:r>
            <a:r>
              <a:rPr lang="en-US" cap="none" dirty="0">
                <a:solidFill>
                  <a:schemeClr val="accent1">
                    <a:lumMod val="50000"/>
                  </a:schemeClr>
                </a:solidFill>
                <a:latin typeface="Calisto MT" panose="02040603050505030304" pitchFamily="18" charset="0"/>
                <a:cs typeface="Mongolian Baiti" panose="03000500000000000000" pitchFamily="66" charset="0"/>
              </a:rPr>
              <a:t>districts that choose to donate foods to unauthorized agencies/groups will not be reimbursed through FNS</a:t>
            </a:r>
          </a:p>
          <a:p>
            <a:r>
              <a:rPr lang="en-US" cap="none" dirty="0">
                <a:latin typeface="Calisto MT" panose="02040603050505030304" pitchFamily="18" charset="0"/>
                <a:cs typeface="Mongolian Baiti" panose="03000500000000000000" pitchFamily="66" charset="0"/>
              </a:rPr>
              <a:t>Disaster relief organizations prefer institutional pack size over household foods for emergency feeding, such as those used in the national school lunch program as they are easier to handle  and guarantee replacement under presidentially declared disasters.</a:t>
            </a:r>
          </a:p>
          <a:p>
            <a:r>
              <a:rPr lang="en-US" cap="none" dirty="0">
                <a:latin typeface="Calisto MT" panose="02040603050505030304" pitchFamily="18" charset="0"/>
                <a:cs typeface="Mongolian Baiti" panose="03000500000000000000" pitchFamily="66" charset="0"/>
              </a:rPr>
              <a:t> Although processed foods are USDA foods and can be released to disaster relief organizations. USDA will “only” reimburse  the value of the raw USDA product contained in the further processed item.</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71054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80">
                                          <p:stCondLst>
                                            <p:cond delay="0"/>
                                          </p:stCondLst>
                                        </p:cTn>
                                        <p:tgtEl>
                                          <p:spTgt spid="3">
                                            <p:txEl>
                                              <p:pRg st="1" end="1"/>
                                            </p:txEl>
                                          </p:spTgt>
                                        </p:tgtEl>
                                      </p:cBhvr>
                                    </p:animEffect>
                                    <p:anim calcmode="lin" valueType="num">
                                      <p:cBhvr>
                                        <p:cTn id="15"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0" dur="26">
                                          <p:stCondLst>
                                            <p:cond delay="650"/>
                                          </p:stCondLst>
                                        </p:cTn>
                                        <p:tgtEl>
                                          <p:spTgt spid="3">
                                            <p:txEl>
                                              <p:pRg st="1" end="1"/>
                                            </p:txEl>
                                          </p:spTgt>
                                        </p:tgtEl>
                                      </p:cBhvr>
                                      <p:to x="100000" y="60000"/>
                                    </p:animScale>
                                    <p:animScale>
                                      <p:cBhvr>
                                        <p:cTn id="21" dur="166" decel="50000">
                                          <p:stCondLst>
                                            <p:cond delay="676"/>
                                          </p:stCondLst>
                                        </p:cTn>
                                        <p:tgtEl>
                                          <p:spTgt spid="3">
                                            <p:txEl>
                                              <p:pRg st="1" end="1"/>
                                            </p:txEl>
                                          </p:spTgt>
                                        </p:tgtEl>
                                      </p:cBhvr>
                                      <p:to x="100000" y="100000"/>
                                    </p:animScale>
                                    <p:animScale>
                                      <p:cBhvr>
                                        <p:cTn id="22" dur="26">
                                          <p:stCondLst>
                                            <p:cond delay="1312"/>
                                          </p:stCondLst>
                                        </p:cTn>
                                        <p:tgtEl>
                                          <p:spTgt spid="3">
                                            <p:txEl>
                                              <p:pRg st="1" end="1"/>
                                            </p:txEl>
                                          </p:spTgt>
                                        </p:tgtEl>
                                      </p:cBhvr>
                                      <p:to x="100000" y="80000"/>
                                    </p:animScale>
                                    <p:animScale>
                                      <p:cBhvr>
                                        <p:cTn id="23" dur="166" decel="50000">
                                          <p:stCondLst>
                                            <p:cond delay="1338"/>
                                          </p:stCondLst>
                                        </p:cTn>
                                        <p:tgtEl>
                                          <p:spTgt spid="3">
                                            <p:txEl>
                                              <p:pRg st="1" end="1"/>
                                            </p:txEl>
                                          </p:spTgt>
                                        </p:tgtEl>
                                      </p:cBhvr>
                                      <p:to x="100000" y="100000"/>
                                    </p:animScale>
                                    <p:animScale>
                                      <p:cBhvr>
                                        <p:cTn id="24" dur="26">
                                          <p:stCondLst>
                                            <p:cond delay="1642"/>
                                          </p:stCondLst>
                                        </p:cTn>
                                        <p:tgtEl>
                                          <p:spTgt spid="3">
                                            <p:txEl>
                                              <p:pRg st="1" end="1"/>
                                            </p:txEl>
                                          </p:spTgt>
                                        </p:tgtEl>
                                      </p:cBhvr>
                                      <p:to x="100000" y="90000"/>
                                    </p:animScale>
                                    <p:animScale>
                                      <p:cBhvr>
                                        <p:cTn id="25" dur="166" decel="50000">
                                          <p:stCondLst>
                                            <p:cond delay="1668"/>
                                          </p:stCondLst>
                                        </p:cTn>
                                        <p:tgtEl>
                                          <p:spTgt spid="3">
                                            <p:txEl>
                                              <p:pRg st="1" end="1"/>
                                            </p:txEl>
                                          </p:spTgt>
                                        </p:tgtEl>
                                      </p:cBhvr>
                                      <p:to x="100000" y="100000"/>
                                    </p:animScale>
                                    <p:animScale>
                                      <p:cBhvr>
                                        <p:cTn id="26" dur="26">
                                          <p:stCondLst>
                                            <p:cond delay="1808"/>
                                          </p:stCondLst>
                                        </p:cTn>
                                        <p:tgtEl>
                                          <p:spTgt spid="3">
                                            <p:txEl>
                                              <p:pRg st="1" end="1"/>
                                            </p:txEl>
                                          </p:spTgt>
                                        </p:tgtEl>
                                      </p:cBhvr>
                                      <p:to x="100000" y="95000"/>
                                    </p:animScale>
                                    <p:animScale>
                                      <p:cBhvr>
                                        <p:cTn id="27" dur="166" decel="50000">
                                          <p:stCondLst>
                                            <p:cond delay="1834"/>
                                          </p:stCondLst>
                                        </p:cTn>
                                        <p:tgtEl>
                                          <p:spTgt spid="3">
                                            <p:txEl>
                                              <p:pRg st="1" end="1"/>
                                            </p:txEl>
                                          </p:spTgt>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5"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2000"/>
                                        <p:tgtEl>
                                          <p:spTgt spid="3">
                                            <p:txEl>
                                              <p:pRg st="2" end="2"/>
                                            </p:txEl>
                                          </p:spTgt>
                                        </p:tgtEl>
                                      </p:cBhvr>
                                    </p:animEffect>
                                    <p:anim calcmode="lin" valueType="num">
                                      <p:cBhvr>
                                        <p:cTn id="33"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34"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4105" name="Picture 4104">
            <a:extLst>
              <a:ext uri="{FF2B5EF4-FFF2-40B4-BE49-F238E27FC236}">
                <a16:creationId xmlns:a16="http://schemas.microsoft.com/office/drawing/2014/main" id="{4412F17E-378A-48DF-A7D0-616F75D5C45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4107" name="Freeform 11">
            <a:extLst>
              <a:ext uri="{FF2B5EF4-FFF2-40B4-BE49-F238E27FC236}">
                <a16:creationId xmlns:a16="http://schemas.microsoft.com/office/drawing/2014/main" id="{908915DF-1091-4602-9B1A-C06774398E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09" name="Freeform 13">
            <a:extLst>
              <a:ext uri="{FF2B5EF4-FFF2-40B4-BE49-F238E27FC236}">
                <a16:creationId xmlns:a16="http://schemas.microsoft.com/office/drawing/2014/main" id="{6CFA88D5-4955-401D-884D-20970DD4E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11" name="Freeform 25">
            <a:extLst>
              <a:ext uri="{FF2B5EF4-FFF2-40B4-BE49-F238E27FC236}">
                <a16:creationId xmlns:a16="http://schemas.microsoft.com/office/drawing/2014/main" id="{164D267B-C17A-4774-88F8-99CC562E3A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113" name="Freeform 14">
            <a:extLst>
              <a:ext uri="{FF2B5EF4-FFF2-40B4-BE49-F238E27FC236}">
                <a16:creationId xmlns:a16="http://schemas.microsoft.com/office/drawing/2014/main" id="{C1C5AED6-50C3-434F-B16D-A7A833763D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4115" name="5-Point Star 24">
            <a:extLst>
              <a:ext uri="{FF2B5EF4-FFF2-40B4-BE49-F238E27FC236}">
                <a16:creationId xmlns:a16="http://schemas.microsoft.com/office/drawing/2014/main" id="{AFF213A5-1AFF-47E9-83C0-F71BD73881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117" name="Picture 4116">
            <a:extLst>
              <a:ext uri="{FF2B5EF4-FFF2-40B4-BE49-F238E27FC236}">
                <a16:creationId xmlns:a16="http://schemas.microsoft.com/office/drawing/2014/main" id="{FC64A235-91A1-4814-B8ED-7C5A181BEC7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119" name="Rectangle 4118">
            <a:extLst>
              <a:ext uri="{FF2B5EF4-FFF2-40B4-BE49-F238E27FC236}">
                <a16:creationId xmlns:a16="http://schemas.microsoft.com/office/drawing/2014/main" id="{CC8AAB92-DA6C-41BE-BB20-272A1C1D2B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outhern Baptists Respond to Historic Kentucky Flood - Send Relief">
            <a:extLst>
              <a:ext uri="{FF2B5EF4-FFF2-40B4-BE49-F238E27FC236}">
                <a16:creationId xmlns:a16="http://schemas.microsoft.com/office/drawing/2014/main" id="{0CFD692B-EAC2-40E4-636A-0E35D256168D}"/>
              </a:ext>
            </a:extLst>
          </p:cNvPr>
          <p:cNvPicPr>
            <a:picLocks noGrp="1" noChangeAspect="1" noChangeArrowheads="1"/>
          </p:cNvPicPr>
          <p:nvPr>
            <p:ph sz="quarter" idx="13"/>
          </p:nvPr>
        </p:nvPicPr>
        <p:blipFill rotWithShape="1">
          <a:blip r:embed="rId4">
            <a:extLst>
              <a:ext uri="{28A0092B-C50C-407E-A947-70E740481C1C}">
                <a14:useLocalDpi xmlns:a14="http://schemas.microsoft.com/office/drawing/2010/main" val="0"/>
              </a:ext>
            </a:extLst>
          </a:blip>
          <a:srcRect t="15847" b="12434"/>
          <a:stretch/>
        </p:blipFill>
        <p:spPr bwMode="auto">
          <a:xfrm>
            <a:off x="559418" y="580851"/>
            <a:ext cx="5343990" cy="2874505"/>
          </a:xfrm>
          <a:prstGeom prst="rect">
            <a:avLst/>
          </a:prstGeom>
          <a:noFill/>
          <a:extLst>
            <a:ext uri="{909E8E84-426E-40DD-AFC4-6F175D3DCCD1}">
              <a14:hiddenFill xmlns:a14="http://schemas.microsoft.com/office/drawing/2010/main">
                <a:solidFill>
                  <a:srgbClr val="FFFFFF"/>
                </a:solidFill>
              </a14:hiddenFill>
            </a:ext>
          </a:extLst>
        </p:spPr>
      </p:pic>
      <p:sp useBgFill="1">
        <p:nvSpPr>
          <p:cNvPr id="4121" name="Rectangle 4120">
            <a:extLst>
              <a:ext uri="{FF2B5EF4-FFF2-40B4-BE49-F238E27FC236}">
                <a16:creationId xmlns:a16="http://schemas.microsoft.com/office/drawing/2014/main" id="{E9AD45EC-5A44-453E-9EA7-6D5D9C3E32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23" name="Straight Connector 4122">
            <a:extLst>
              <a:ext uri="{FF2B5EF4-FFF2-40B4-BE49-F238E27FC236}">
                <a16:creationId xmlns:a16="http://schemas.microsoft.com/office/drawing/2014/main" id="{7BD782F3-F762-45EF-A88F-C9996D2F8B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49F23CD5-76C8-F7FB-A9EB-CE5CD413EAC8}"/>
              </a:ext>
            </a:extLst>
          </p:cNvPr>
          <p:cNvSpPr>
            <a:spLocks noGrp="1"/>
          </p:cNvSpPr>
          <p:nvPr>
            <p:ph type="title"/>
          </p:nvPr>
        </p:nvSpPr>
        <p:spPr>
          <a:xfrm>
            <a:off x="1581186" y="4814092"/>
            <a:ext cx="8860859" cy="897941"/>
          </a:xfrm>
        </p:spPr>
        <p:txBody>
          <a:bodyPr vert="horz" lIns="91440" tIns="45720" rIns="91440" bIns="45720" rtlCol="0" anchor="b">
            <a:noAutofit/>
          </a:bodyPr>
          <a:lstStyle/>
          <a:p>
            <a:pPr algn="ctr"/>
            <a:r>
              <a:rPr lang="en-US" sz="4800" dirty="0"/>
              <a:t>Southern Baptist-red cross</a:t>
            </a:r>
          </a:p>
        </p:txBody>
      </p:sp>
      <p:sp>
        <p:nvSpPr>
          <p:cNvPr id="4125" name="5-Point Star 8">
            <a:extLst>
              <a:ext uri="{FF2B5EF4-FFF2-40B4-BE49-F238E27FC236}">
                <a16:creationId xmlns:a16="http://schemas.microsoft.com/office/drawing/2014/main" id="{ABEDB6CB-7FA6-40C1-B974-86D579153A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100" name="Picture 4" descr="Two Weeks Later, Red Crossers Caring for Kentucky Flood Victims">
            <a:extLst>
              <a:ext uri="{FF2B5EF4-FFF2-40B4-BE49-F238E27FC236}">
                <a16:creationId xmlns:a16="http://schemas.microsoft.com/office/drawing/2014/main" id="{48304312-22DB-6B72-9402-8DD07FB27DF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1796" b="7317"/>
          <a:stretch/>
        </p:blipFill>
        <p:spPr bwMode="auto">
          <a:xfrm>
            <a:off x="6088409" y="580850"/>
            <a:ext cx="5343988" cy="28745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664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79DC43-E40D-46CF-9A74-541F26073E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1" name="Rectangle 10">
            <a:extLst>
              <a:ext uri="{FF2B5EF4-FFF2-40B4-BE49-F238E27FC236}">
                <a16:creationId xmlns:a16="http://schemas.microsoft.com/office/drawing/2014/main" id="{F58642F3-2EAA-437A-96F6-C288460710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4" name="Picture 3" descr="Come inviare email direttamente dal Desktop : Signor Julen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600000">
            <a:off x="8021754" y="1858369"/>
            <a:ext cx="3218106" cy="2679073"/>
          </a:xfrm>
          <a:prstGeom prst="rect">
            <a:avLst/>
          </a:prstGeom>
          <a:ln>
            <a:noFill/>
          </a:ln>
        </p:spPr>
      </p:pic>
      <p:sp>
        <p:nvSpPr>
          <p:cNvPr id="13" name="Freeform 9">
            <a:extLst>
              <a:ext uri="{FF2B5EF4-FFF2-40B4-BE49-F238E27FC236}">
                <a16:creationId xmlns:a16="http://schemas.microsoft.com/office/drawing/2014/main" id="{F70E27E0-2B68-4645-A576-FBB921B5EC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5" name="Rectangle 14">
            <a:extLst>
              <a:ext uri="{FF2B5EF4-FFF2-40B4-BE49-F238E27FC236}">
                <a16:creationId xmlns:a16="http://schemas.microsoft.com/office/drawing/2014/main" id="{5AC0CA87-7D52-4CDA-9CC2-880646A01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7554139"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685799" y="690479"/>
            <a:ext cx="6382699" cy="1146825"/>
          </a:xfrm>
        </p:spPr>
        <p:txBody>
          <a:bodyPr>
            <a:normAutofit/>
          </a:bodyPr>
          <a:lstStyle/>
          <a:p>
            <a:r>
              <a:rPr lang="en-US" sz="3800">
                <a:solidFill>
                  <a:schemeClr val="bg1"/>
                </a:solidFill>
              </a:rPr>
              <a:t>Kda emergency inventory report FD-52</a:t>
            </a:r>
          </a:p>
        </p:txBody>
      </p:sp>
      <p:sp>
        <p:nvSpPr>
          <p:cNvPr id="3" name="Content Placeholder 2"/>
          <p:cNvSpPr>
            <a:spLocks noGrp="1"/>
          </p:cNvSpPr>
          <p:nvPr>
            <p:ph sz="quarter" idx="13"/>
          </p:nvPr>
        </p:nvSpPr>
        <p:spPr>
          <a:xfrm>
            <a:off x="685800" y="2063395"/>
            <a:ext cx="6382697" cy="3446103"/>
          </a:xfrm>
        </p:spPr>
        <p:txBody>
          <a:bodyPr>
            <a:normAutofit/>
          </a:bodyPr>
          <a:lstStyle/>
          <a:p>
            <a:pPr>
              <a:lnSpc>
                <a:spcPct val="110000"/>
              </a:lnSpc>
            </a:pPr>
            <a:r>
              <a:rPr lang="en-US" sz="1500" cap="none" dirty="0">
                <a:solidFill>
                  <a:schemeClr val="bg1"/>
                </a:solidFill>
                <a:latin typeface="Calisto MT" panose="02040603050505030304" pitchFamily="18" charset="0"/>
                <a:cs typeface="Mongolian Baiti" panose="03000500000000000000" pitchFamily="66" charset="0"/>
              </a:rPr>
              <a:t>During an impending disaster/emergency, you may be emailed the KDA Emergency Inventory report (KY-FD-52) and asked by your KDA food distribution Regulatory Specialist to complete the form for your district.</a:t>
            </a:r>
          </a:p>
          <a:p>
            <a:pPr>
              <a:lnSpc>
                <a:spcPct val="110000"/>
              </a:lnSpc>
            </a:pPr>
            <a:r>
              <a:rPr lang="en-US" sz="1500" cap="none" dirty="0">
                <a:solidFill>
                  <a:schemeClr val="bg1"/>
                </a:solidFill>
                <a:latin typeface="Calisto MT" panose="02040603050505030304" pitchFamily="18" charset="0"/>
                <a:cs typeface="Mongolian Baiti" panose="03000500000000000000" pitchFamily="66" charset="0"/>
              </a:rPr>
              <a:t>Complete the KY-FD-52 for each school within your district. List the types of </a:t>
            </a:r>
            <a:r>
              <a:rPr lang="en-US" sz="1500" cap="none" dirty="0" err="1">
                <a:solidFill>
                  <a:schemeClr val="bg1"/>
                </a:solidFill>
                <a:latin typeface="Calisto MT" panose="02040603050505030304" pitchFamily="18" charset="0"/>
                <a:cs typeface="Mongolian Baiti" panose="03000500000000000000" pitchFamily="66" charset="0"/>
              </a:rPr>
              <a:t>USDA“Brown</a:t>
            </a:r>
            <a:r>
              <a:rPr lang="en-US" sz="1500" cap="none" dirty="0">
                <a:solidFill>
                  <a:schemeClr val="bg1"/>
                </a:solidFill>
                <a:latin typeface="Calisto MT" panose="02040603050505030304" pitchFamily="18" charset="0"/>
                <a:cs typeface="Mongolian Baiti" panose="03000500000000000000" pitchFamily="66" charset="0"/>
              </a:rPr>
              <a:t> Box” foods only, sales order number and quantities of these foods  you have on hand for each school. </a:t>
            </a:r>
          </a:p>
          <a:p>
            <a:pPr>
              <a:lnSpc>
                <a:spcPct val="110000"/>
              </a:lnSpc>
            </a:pPr>
            <a:r>
              <a:rPr lang="en-US" sz="1500" cap="none" dirty="0">
                <a:solidFill>
                  <a:schemeClr val="bg1"/>
                </a:solidFill>
                <a:latin typeface="Calisto MT" panose="02040603050505030304" pitchFamily="18" charset="0"/>
                <a:cs typeface="Mongolian Baiti" panose="03000500000000000000" pitchFamily="66" charset="0"/>
              </a:rPr>
              <a:t>Compile totals for all schools on one “electronic” KY-FD-52 form and email it your Regulatory Specialist.  Do not scan, fax or copy this form.</a:t>
            </a:r>
          </a:p>
          <a:p>
            <a:pPr>
              <a:lnSpc>
                <a:spcPct val="110000"/>
              </a:lnSpc>
            </a:pPr>
            <a:r>
              <a:rPr lang="en-US" sz="1500" cap="none" dirty="0">
                <a:solidFill>
                  <a:schemeClr val="bg1"/>
                </a:solidFill>
                <a:latin typeface="Calisto MT" panose="02040603050505030304" pitchFamily="18" charset="0"/>
                <a:cs typeface="Mongolian Baiti" panose="03000500000000000000" pitchFamily="66" charset="0"/>
              </a:rPr>
              <a:t>KDA needs KY-FD-52-inventory report within 6 hours upon request. </a:t>
            </a:r>
          </a:p>
          <a:p>
            <a:pPr marL="0" indent="0">
              <a:lnSpc>
                <a:spcPct val="110000"/>
              </a:lnSpc>
              <a:buNone/>
            </a:pPr>
            <a:endParaRPr lang="en-US" sz="1500" cap="none" dirty="0">
              <a:solidFill>
                <a:schemeClr val="bg1"/>
              </a:solidFill>
              <a:latin typeface="Calisto MT" panose="02040603050505030304" pitchFamily="18" charset="0"/>
              <a:cs typeface="Mongolian Baiti" panose="03000500000000000000" pitchFamily="66" charset="0"/>
            </a:endParaRPr>
          </a:p>
        </p:txBody>
      </p:sp>
    </p:spTree>
    <p:extLst>
      <p:ext uri="{BB962C8B-B14F-4D97-AF65-F5344CB8AC3E}">
        <p14:creationId xmlns:p14="http://schemas.microsoft.com/office/powerpoint/2010/main" val="389175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mph" presetSubtype="0" fill="hold" nodeType="clickEffect">
                                  <p:stCondLst>
                                    <p:cond delay="0"/>
                                  </p:stCondLst>
                                  <p:childTnLst>
                                    <p:animEffect transition="out" filter="fade">
                                      <p:cBhvr>
                                        <p:cTn id="34" dur="500" tmFilter="0, 0; .2, .5; .8, .5; 1, 0"/>
                                        <p:tgtEl>
                                          <p:spTgt spid="3">
                                            <p:txEl>
                                              <p:pRg st="3" end="3"/>
                                            </p:txEl>
                                          </p:spTgt>
                                        </p:tgtEl>
                                      </p:cBhvr>
                                    </p:animEffect>
                                    <p:animScale>
                                      <p:cBhvr>
                                        <p:cTn id="35" dur="250" autoRev="1" fill="hold"/>
                                        <p:tgtEl>
                                          <p:spTgt spid="3">
                                            <p:txEl>
                                              <p:pRg st="3" end="3"/>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Fd-52</a:t>
            </a:r>
          </a:p>
        </p:txBody>
      </p:sp>
      <p:pic>
        <p:nvPicPr>
          <p:cNvPr id="4" name="Picture 1"/>
          <p:cNvPicPr>
            <a:picLocks noGrp="1" noChangeAspect="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022600" y="36539"/>
            <a:ext cx="5118100" cy="658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lipart - A piece of &lt;strong&gt;cheese&lt;/strong&g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44038" y="2988285"/>
            <a:ext cx="14636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File:USDA logo.png - Wikimedia Common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14208" y="3873500"/>
            <a:ext cx="1768475"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652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360977" y="348594"/>
            <a:ext cx="5213852" cy="616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Legitimate Exemplar Preaching | Biblical Preach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0424" y="369119"/>
            <a:ext cx="1729822" cy="1729822"/>
          </a:xfrm>
          <a:prstGeom prst="rect">
            <a:avLst/>
          </a:prstGeom>
        </p:spPr>
      </p:pic>
    </p:spTree>
    <p:extLst>
      <p:ext uri="{BB962C8B-B14F-4D97-AF65-F5344CB8AC3E}">
        <p14:creationId xmlns:p14="http://schemas.microsoft.com/office/powerpoint/2010/main" val="32587654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Usda</a:t>
            </a:r>
            <a:r>
              <a:rPr lang="en-US" dirty="0"/>
              <a:t> food emergency feeding report fd-50</a:t>
            </a:r>
          </a:p>
        </p:txBody>
      </p:sp>
      <p:sp>
        <p:nvSpPr>
          <p:cNvPr id="3" name="Content Placeholder 2"/>
          <p:cNvSpPr>
            <a:spLocks noGrp="1"/>
          </p:cNvSpPr>
          <p:nvPr>
            <p:ph sz="quarter" idx="13"/>
          </p:nvPr>
        </p:nvSpPr>
        <p:spPr/>
        <p:txBody>
          <a:bodyPr>
            <a:normAutofit fontScale="92500"/>
          </a:bodyPr>
          <a:lstStyle/>
          <a:p>
            <a:r>
              <a:rPr lang="en-US" cap="none" dirty="0">
                <a:latin typeface="Calisto MT" panose="02040603050505030304" pitchFamily="18" charset="0"/>
                <a:cs typeface="Mongolian Baiti" panose="03000500000000000000" pitchFamily="66" charset="0"/>
              </a:rPr>
              <a:t>Once donated foods are requested by the KDA to be released to disaster relief organizations, it is essential that local agencies keep track of these products using the USDA food emergency feeding report KY-FD-50 once this form is completed send it in electronically to your Regulatory Specialist asap!</a:t>
            </a:r>
          </a:p>
          <a:p>
            <a:r>
              <a:rPr lang="en-US" cap="none" dirty="0">
                <a:latin typeface="Calisto MT" panose="02040603050505030304" pitchFamily="18" charset="0"/>
                <a:cs typeface="Mongolian Baiti" panose="03000500000000000000" pitchFamily="66" charset="0"/>
              </a:rPr>
              <a:t>KDA has 45 days from termination of the emergency assistance to request commodity replacement in a declared disaster or 30 days during a situation of distress.</a:t>
            </a:r>
          </a:p>
          <a:p>
            <a:r>
              <a:rPr lang="en-US" cap="none" dirty="0">
                <a:latin typeface="Calisto MT" panose="02040603050505030304" pitchFamily="18" charset="0"/>
                <a:cs typeface="Mongolian Baiti" panose="03000500000000000000" pitchFamily="66" charset="0"/>
              </a:rPr>
              <a:t>Make certain that all fields on the KY-FD-50 contain all relative information insuring each section is completed on the form properly before submitting to your KDA Regulatory specialist.</a:t>
            </a:r>
            <a:endParaRPr lang="en-US" dirty="0">
              <a:latin typeface="Calisto MT" panose="02040603050505030304" pitchFamily="18" charset="0"/>
            </a:endParaRPr>
          </a:p>
          <a:p>
            <a:pPr marL="0" indent="0">
              <a:buNone/>
            </a:pPr>
            <a:endParaRPr lang="en-US" dirty="0"/>
          </a:p>
        </p:txBody>
      </p:sp>
      <p:pic>
        <p:nvPicPr>
          <p:cNvPr id="4" name="Picture 3" descr="Check List Hook · Free image on Pixaba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0066" y="4629725"/>
            <a:ext cx="1377991" cy="1489720"/>
          </a:xfrm>
          <a:prstGeom prst="rect">
            <a:avLst/>
          </a:prstGeom>
        </p:spPr>
      </p:pic>
    </p:spTree>
    <p:extLst>
      <p:ext uri="{BB962C8B-B14F-4D97-AF65-F5344CB8AC3E}">
        <p14:creationId xmlns:p14="http://schemas.microsoft.com/office/powerpoint/2010/main" val="238213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p:cTn id="3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3">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135" y="491121"/>
            <a:ext cx="10396882" cy="1151965"/>
          </a:xfrm>
        </p:spPr>
        <p:txBody>
          <a:bodyPr/>
          <a:lstStyle/>
          <a:p>
            <a:r>
              <a:rPr lang="en-US" dirty="0"/>
              <a:t>Fd-50</a:t>
            </a:r>
          </a:p>
        </p:txBody>
      </p:sp>
      <p:graphicFrame>
        <p:nvGraphicFramePr>
          <p:cNvPr id="6" name="Object 1"/>
          <p:cNvGraphicFramePr>
            <a:graphicFrameLocks noGrp="1" noChangeAspect="1"/>
          </p:cNvGraphicFramePr>
          <p:nvPr>
            <p:ph sz="quarter" idx="13"/>
            <p:extLst>
              <p:ext uri="{D42A27DB-BD31-4B8C-83A1-F6EECF244321}">
                <p14:modId xmlns:p14="http://schemas.microsoft.com/office/powerpoint/2010/main" val="706970369"/>
              </p:ext>
            </p:extLst>
          </p:nvPr>
        </p:nvGraphicFramePr>
        <p:xfrm>
          <a:off x="2301851" y="244922"/>
          <a:ext cx="7320900" cy="5327312"/>
        </p:xfrm>
        <a:graphic>
          <a:graphicData uri="http://schemas.openxmlformats.org/presentationml/2006/ole">
            <mc:AlternateContent xmlns:mc="http://schemas.openxmlformats.org/markup-compatibility/2006">
              <mc:Choice xmlns:v="urn:schemas-microsoft-com:vml" Requires="v">
                <p:oleObj name="Worksheet" r:id="rId2" imgW="8394651" imgH="6108660" progId="Excel.Sheet.12">
                  <p:embed/>
                </p:oleObj>
              </mc:Choice>
              <mc:Fallback>
                <p:oleObj name="Worksheet" r:id="rId2" imgW="8394651" imgH="6108660" progId="Excel.Sheet.12">
                  <p:embed/>
                  <p:pic>
                    <p:nvPicPr>
                      <p:cNvPr id="24578"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851" y="244922"/>
                        <a:ext cx="7320900" cy="5327312"/>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138678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1C9D2FF5-C78D-4D0F-A2C2-55D9A33B0A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7" name="Rectangle 16">
            <a:extLst>
              <a:ext uri="{FF2B5EF4-FFF2-40B4-BE49-F238E27FC236}">
                <a16:creationId xmlns:a16="http://schemas.microsoft.com/office/drawing/2014/main" id="{1DABCD50-2A43-4A08-8C91-7149DE056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Freeform 9">
            <a:extLst>
              <a:ext uri="{FF2B5EF4-FFF2-40B4-BE49-F238E27FC236}">
                <a16:creationId xmlns:a16="http://schemas.microsoft.com/office/drawing/2014/main" id="{0B66C21B-84DF-40D9-824D-29F01DB171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9" name="Rectangle 18">
            <a:extLst>
              <a:ext uri="{FF2B5EF4-FFF2-40B4-BE49-F238E27FC236}">
                <a16:creationId xmlns:a16="http://schemas.microsoft.com/office/drawing/2014/main" id="{4607EC9A-1A49-428D-BC58-912B66DEC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685801" y="685800"/>
            <a:ext cx="4858965" cy="4846967"/>
          </a:xfrm>
        </p:spPr>
        <p:txBody>
          <a:bodyPr>
            <a:normAutofit/>
          </a:bodyPr>
          <a:lstStyle/>
          <a:p>
            <a:r>
              <a:rPr lang="en-US">
                <a:solidFill>
                  <a:srgbClr val="FFFFFF"/>
                </a:solidFill>
              </a:rPr>
              <a:t>Presentation will address</a:t>
            </a:r>
          </a:p>
        </p:txBody>
      </p:sp>
      <p:sp>
        <p:nvSpPr>
          <p:cNvPr id="3" name="Content Placeholder 2"/>
          <p:cNvSpPr>
            <a:spLocks noGrp="1"/>
          </p:cNvSpPr>
          <p:nvPr>
            <p:ph sz="quarter" idx="13"/>
          </p:nvPr>
        </p:nvSpPr>
        <p:spPr>
          <a:xfrm>
            <a:off x="6627446" y="685800"/>
            <a:ext cx="4453061" cy="4846967"/>
          </a:xfrm>
        </p:spPr>
        <p:txBody>
          <a:bodyPr>
            <a:normAutofit/>
          </a:bodyPr>
          <a:lstStyle/>
          <a:p>
            <a:r>
              <a:rPr lang="en-US" cap="none" dirty="0">
                <a:latin typeface="Calisto MT" panose="02040603050505030304" pitchFamily="18" charset="0"/>
                <a:cs typeface="Mongolian Baiti" panose="03000500000000000000" pitchFamily="66" charset="0"/>
              </a:rPr>
              <a:t>Types of disasters</a:t>
            </a:r>
          </a:p>
          <a:p>
            <a:r>
              <a:rPr lang="en-US" cap="none" dirty="0">
                <a:latin typeface="Calisto MT" panose="02040603050505030304" pitchFamily="18" charset="0"/>
                <a:cs typeface="Mongolian Baiti" panose="03000500000000000000" pitchFamily="66" charset="0"/>
              </a:rPr>
              <a:t>Approved disaster relief organizations</a:t>
            </a:r>
          </a:p>
          <a:p>
            <a:r>
              <a:rPr lang="en-US" cap="none" dirty="0">
                <a:latin typeface="Calisto MT" panose="02040603050505030304" pitchFamily="18" charset="0"/>
                <a:cs typeface="Mongolian Baiti" panose="03000500000000000000" pitchFamily="66" charset="0"/>
              </a:rPr>
              <a:t>Identifying USDA donated foods that can used</a:t>
            </a:r>
          </a:p>
          <a:p>
            <a:r>
              <a:rPr lang="en-US" cap="none" dirty="0">
                <a:latin typeface="Calisto MT" panose="02040603050505030304" pitchFamily="18" charset="0"/>
                <a:cs typeface="Mongolian Baiti" panose="03000500000000000000" pitchFamily="66" charset="0"/>
              </a:rPr>
              <a:t>Record keeping/submitting</a:t>
            </a:r>
          </a:p>
          <a:p>
            <a:r>
              <a:rPr lang="en-US" cap="none" dirty="0">
                <a:latin typeface="Calisto MT" panose="02040603050505030304" pitchFamily="18" charset="0"/>
                <a:cs typeface="Mongolian Baiti" panose="03000500000000000000" pitchFamily="66" charset="0"/>
              </a:rPr>
              <a:t>USDA donated food replacement</a:t>
            </a:r>
          </a:p>
          <a:p>
            <a:r>
              <a:rPr lang="en-US" cap="none" dirty="0">
                <a:latin typeface="Calisto MT" panose="02040603050505030304" pitchFamily="18" charset="0"/>
                <a:cs typeface="Mongolian Baiti" panose="03000500000000000000" pitchFamily="66" charset="0"/>
              </a:rPr>
              <a:t>District disaster preparedness plan</a:t>
            </a:r>
          </a:p>
          <a:p>
            <a:pPr marL="0" indent="0">
              <a:buNone/>
            </a:pPr>
            <a:endParaRPr lang="en-US" dirty="0"/>
          </a:p>
          <a:p>
            <a:endParaRPr lang="en-US" dirty="0"/>
          </a:p>
        </p:txBody>
      </p:sp>
    </p:spTree>
    <p:extLst>
      <p:ext uri="{BB962C8B-B14F-4D97-AF65-F5344CB8AC3E}">
        <p14:creationId xmlns:p14="http://schemas.microsoft.com/office/powerpoint/2010/main" val="323084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039936" y="235616"/>
            <a:ext cx="9285290" cy="5073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06188" y="5309419"/>
            <a:ext cx="11279567" cy="923330"/>
          </a:xfrm>
          <a:prstGeom prst="rect">
            <a:avLst/>
          </a:prstGeom>
          <a:noFill/>
        </p:spPr>
        <p:txBody>
          <a:bodyPr wrap="square" rtlCol="0">
            <a:spAutoFit/>
          </a:bodyPr>
          <a:lstStyle/>
          <a:p>
            <a:endParaRPr lang="en-US" dirty="0"/>
          </a:p>
          <a:p>
            <a:r>
              <a:rPr lang="en-US" b="1" dirty="0">
                <a:latin typeface="Calisto MT" panose="02040603050505030304" pitchFamily="18" charset="0"/>
              </a:rPr>
              <a:t>* For further information in regards to </a:t>
            </a:r>
            <a:r>
              <a:rPr lang="en-US" b="1" dirty="0" err="1">
                <a:latin typeface="Calisto MT" panose="02040603050505030304" pitchFamily="18" charset="0"/>
              </a:rPr>
              <a:t>usda</a:t>
            </a:r>
            <a:r>
              <a:rPr lang="en-US" b="1" dirty="0">
                <a:latin typeface="Calisto MT" panose="02040603050505030304" pitchFamily="18" charset="0"/>
              </a:rPr>
              <a:t> product information including sales order numbers, unit price and unit size.  log into web based supply chain management (</a:t>
            </a:r>
            <a:r>
              <a:rPr lang="en-US" b="1" dirty="0" err="1">
                <a:latin typeface="Calisto MT" panose="02040603050505030304" pitchFamily="18" charset="0"/>
              </a:rPr>
              <a:t>wbscm</a:t>
            </a:r>
            <a:r>
              <a:rPr lang="en-US" b="1" dirty="0">
                <a:latin typeface="Calisto MT" panose="02040603050505030304" pitchFamily="18" charset="0"/>
              </a:rPr>
              <a:t>)</a:t>
            </a:r>
          </a:p>
        </p:txBody>
      </p:sp>
      <p:pic>
        <p:nvPicPr>
          <p:cNvPr id="6" name="Picture 5" descr="Legitimate Exemplar Preaching | Biblical Preach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65" y="247767"/>
            <a:ext cx="1729822" cy="1729822"/>
          </a:xfrm>
          <a:prstGeom prst="rect">
            <a:avLst/>
          </a:prstGeom>
        </p:spPr>
      </p:pic>
    </p:spTree>
    <p:extLst>
      <p:ext uri="{BB962C8B-B14F-4D97-AF65-F5344CB8AC3E}">
        <p14:creationId xmlns:p14="http://schemas.microsoft.com/office/powerpoint/2010/main" val="267563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5">
                                            <p:txEl>
                                              <p:pRg st="1" end="1"/>
                                            </p:txEl>
                                          </p:spTgt>
                                        </p:tgtEl>
                                        <p:attrNameLst>
                                          <p:attrName>style.color</p:attrName>
                                        </p:attrNameLst>
                                      </p:cBhvr>
                                      <p:to>
                                        <a:schemeClr val="bg1"/>
                                      </p:to>
                                    </p:animClr>
                                    <p:animClr clrSpc="rgb" dir="cw">
                                      <p:cBhvr>
                                        <p:cTn id="7" dur="250" autoRev="1" fill="remove"/>
                                        <p:tgtEl>
                                          <p:spTgt spid="5">
                                            <p:txEl>
                                              <p:pRg st="1" end="1"/>
                                            </p:txEl>
                                          </p:spTgt>
                                        </p:tgtEl>
                                        <p:attrNameLst>
                                          <p:attrName>fillcolor</p:attrName>
                                        </p:attrNameLst>
                                      </p:cBhvr>
                                      <p:to>
                                        <a:schemeClr val="bg1"/>
                                      </p:to>
                                    </p:animClr>
                                    <p:set>
                                      <p:cBhvr>
                                        <p:cTn id="8" dur="250" autoRev="1" fill="remove"/>
                                        <p:tgtEl>
                                          <p:spTgt spid="5">
                                            <p:txEl>
                                              <p:pRg st="1" end="1"/>
                                            </p:txEl>
                                          </p:spTgt>
                                        </p:tgtEl>
                                        <p:attrNameLst>
                                          <p:attrName>fill.type</p:attrName>
                                        </p:attrNameLst>
                                      </p:cBhvr>
                                      <p:to>
                                        <p:strVal val="solid"/>
                                      </p:to>
                                    </p:set>
                                    <p:set>
                                      <p:cBhvr>
                                        <p:cTn id="9" dur="250" autoRev="1" fill="remove"/>
                                        <p:tgtEl>
                                          <p:spTgt spid="5">
                                            <p:txEl>
                                              <p:pRg st="1" end="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E990A2-6288-466A-9129-9D3B5B1899BE}"/>
              </a:ext>
            </a:extLst>
          </p:cNvPr>
          <p:cNvPicPr>
            <a:picLocks noChangeAspect="1"/>
          </p:cNvPicPr>
          <p:nvPr/>
        </p:nvPicPr>
        <p:blipFill>
          <a:blip r:embed="rId2"/>
          <a:stretch>
            <a:fillRect/>
          </a:stretch>
        </p:blipFill>
        <p:spPr>
          <a:xfrm>
            <a:off x="1041293" y="311285"/>
            <a:ext cx="9605897" cy="5719864"/>
          </a:xfrm>
          <a:prstGeom prst="rect">
            <a:avLst/>
          </a:prstGeom>
        </p:spPr>
      </p:pic>
    </p:spTree>
    <p:extLst>
      <p:ext uri="{BB962C8B-B14F-4D97-AF65-F5344CB8AC3E}">
        <p14:creationId xmlns:p14="http://schemas.microsoft.com/office/powerpoint/2010/main" val="2916672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882" cy="1151965"/>
          </a:xfrm>
        </p:spPr>
        <p:txBody>
          <a:bodyPr>
            <a:normAutofit/>
          </a:bodyPr>
          <a:lstStyle/>
          <a:p>
            <a:r>
              <a:rPr lang="en-US" sz="3800"/>
              <a:t>What do I do if the red cross requests </a:t>
            </a:r>
            <a:r>
              <a:rPr lang="en-US" sz="3800" err="1"/>
              <a:t>usda</a:t>
            </a:r>
            <a:r>
              <a:rPr lang="en-US" sz="3800"/>
              <a:t> foods? </a:t>
            </a:r>
          </a:p>
        </p:txBody>
      </p:sp>
      <p:graphicFrame>
        <p:nvGraphicFramePr>
          <p:cNvPr id="5" name="Content Placeholder 2">
            <a:extLst>
              <a:ext uri="{FF2B5EF4-FFF2-40B4-BE49-F238E27FC236}">
                <a16:creationId xmlns:a16="http://schemas.microsoft.com/office/drawing/2014/main" id="{FF1E4BFB-E633-04F8-64EB-F478894BD9E4}"/>
              </a:ext>
            </a:extLst>
          </p:cNvPr>
          <p:cNvGraphicFramePr>
            <a:graphicFrameLocks noGrp="1"/>
          </p:cNvGraphicFramePr>
          <p:nvPr>
            <p:ph sz="quarter" idx="13"/>
            <p:extLst>
              <p:ext uri="{D42A27DB-BD31-4B8C-83A1-F6EECF244321}">
                <p14:modId xmlns:p14="http://schemas.microsoft.com/office/powerpoint/2010/main" val="3651379138"/>
              </p:ext>
            </p:extLst>
          </p:nvPr>
        </p:nvGraphicFramePr>
        <p:xfrm>
          <a:off x="685800" y="2063750"/>
          <a:ext cx="10394950" cy="331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368529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How can my school district prepare for a disaster? </a:t>
            </a:r>
          </a:p>
        </p:txBody>
      </p:sp>
      <p:sp>
        <p:nvSpPr>
          <p:cNvPr id="3" name="Content Placeholder 2"/>
          <p:cNvSpPr>
            <a:spLocks noGrp="1"/>
          </p:cNvSpPr>
          <p:nvPr>
            <p:ph sz="quarter" idx="13"/>
          </p:nvPr>
        </p:nvSpPr>
        <p:spPr>
          <a:xfrm>
            <a:off x="650405" y="1665876"/>
            <a:ext cx="5644208" cy="4619195"/>
          </a:xfrm>
        </p:spPr>
        <p:txBody>
          <a:bodyPr>
            <a:normAutofit/>
          </a:bodyPr>
          <a:lstStyle/>
          <a:p>
            <a:r>
              <a:rPr lang="en-US" cap="none" dirty="0">
                <a:latin typeface="Calisto MT" panose="02040603050505030304" pitchFamily="18" charset="0"/>
              </a:rPr>
              <a:t>Develop a plan- it is very important that every district puts in  place a disaster preparedness plan. This will assist you in the event of a disaster/emergency</a:t>
            </a:r>
          </a:p>
          <a:p>
            <a:r>
              <a:rPr lang="en-US" cap="none" dirty="0">
                <a:latin typeface="Calisto MT" panose="02040603050505030304" pitchFamily="18" charset="0"/>
              </a:rPr>
              <a:t>Methods if identification</a:t>
            </a:r>
          </a:p>
          <a:p>
            <a:pPr lvl="1"/>
            <a:r>
              <a:rPr lang="en-US" cap="none" dirty="0">
                <a:latin typeface="Calisto MT" panose="02040603050505030304" pitchFamily="18" charset="0"/>
              </a:rPr>
              <a:t>Red marker/color stickers</a:t>
            </a:r>
          </a:p>
          <a:p>
            <a:pPr lvl="1"/>
            <a:r>
              <a:rPr lang="en-US" cap="none" dirty="0">
                <a:latin typeface="Calisto MT" panose="02040603050505030304" pitchFamily="18" charset="0"/>
              </a:rPr>
              <a:t>Separation of USDA foods and purchased foods</a:t>
            </a:r>
          </a:p>
          <a:p>
            <a:pPr lvl="1"/>
            <a:endParaRPr lang="en-US" cap="none" dirty="0">
              <a:latin typeface="Calisto MT" panose="02040603050505030304" pitchFamily="18" charset="0"/>
            </a:endParaRPr>
          </a:p>
          <a:p>
            <a:pPr marL="457200" lvl="1" indent="0">
              <a:buNone/>
            </a:pPr>
            <a:r>
              <a:rPr lang="en-US" sz="1500" cap="none" dirty="0">
                <a:latin typeface="Calisto MT" panose="02040603050505030304" pitchFamily="18" charset="0"/>
              </a:rPr>
              <a:t>*Locate template in the back of your disaster manual*</a:t>
            </a:r>
          </a:p>
          <a:p>
            <a:pPr marL="457200" lvl="1" indent="0">
              <a:buNone/>
            </a:pP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9217" y="1307540"/>
            <a:ext cx="4212138" cy="5335869"/>
          </a:xfrm>
          <a:prstGeom prst="rect">
            <a:avLst/>
          </a:prstGeom>
        </p:spPr>
      </p:pic>
      <p:pic>
        <p:nvPicPr>
          <p:cNvPr id="7" name="Picture 6" descr="Public Domain Clip Art Image | Illustration of a blue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619190">
            <a:off x="5740201" y="5338958"/>
            <a:ext cx="308163" cy="458707"/>
          </a:xfrm>
          <a:prstGeom prst="rect">
            <a:avLst/>
          </a:prstGeom>
        </p:spPr>
      </p:pic>
    </p:spTree>
    <p:extLst>
      <p:ext uri="{BB962C8B-B14F-4D97-AF65-F5344CB8AC3E}">
        <p14:creationId xmlns:p14="http://schemas.microsoft.com/office/powerpoint/2010/main" val="2693835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randombar(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p:cTn id="42" dur="1000" fill="hold"/>
                                        <p:tgtEl>
                                          <p:spTgt spid="7"/>
                                        </p:tgtEl>
                                        <p:attrNameLst>
                                          <p:attrName>ppt_w</p:attrName>
                                        </p:attrNameLst>
                                      </p:cBhvr>
                                      <p:tavLst>
                                        <p:tav tm="0">
                                          <p:val>
                                            <p:fltVal val="0"/>
                                          </p:val>
                                        </p:tav>
                                        <p:tav tm="100000">
                                          <p:val>
                                            <p:strVal val="#ppt_w"/>
                                          </p:val>
                                        </p:tav>
                                      </p:tavLst>
                                    </p:anim>
                                    <p:anim calcmode="lin" valueType="num">
                                      <p:cBhvr>
                                        <p:cTn id="43" dur="1000" fill="hold"/>
                                        <p:tgtEl>
                                          <p:spTgt spid="7"/>
                                        </p:tgtEl>
                                        <p:attrNameLst>
                                          <p:attrName>ppt_h</p:attrName>
                                        </p:attrNameLst>
                                      </p:cBhvr>
                                      <p:tavLst>
                                        <p:tav tm="0">
                                          <p:val>
                                            <p:fltVal val="0"/>
                                          </p:val>
                                        </p:tav>
                                        <p:tav tm="100000">
                                          <p:val>
                                            <p:strVal val="#ppt_h"/>
                                          </p:val>
                                        </p:tav>
                                      </p:tavLst>
                                    </p:anim>
                                    <p:anim calcmode="lin" valueType="num">
                                      <p:cBhvr>
                                        <p:cTn id="44" dur="1000" fill="hold"/>
                                        <p:tgtEl>
                                          <p:spTgt spid="7"/>
                                        </p:tgtEl>
                                        <p:attrNameLst>
                                          <p:attrName>style.rotation</p:attrName>
                                        </p:attrNameLst>
                                      </p:cBhvr>
                                      <p:tavLst>
                                        <p:tav tm="0">
                                          <p:val>
                                            <p:fltVal val="90"/>
                                          </p:val>
                                        </p:tav>
                                        <p:tav tm="100000">
                                          <p:val>
                                            <p:fltVal val="0"/>
                                          </p:val>
                                        </p:tav>
                                      </p:tavLst>
                                    </p:anim>
                                    <p:animEffect transition="in" filter="fade">
                                      <p:cBhvr>
                                        <p:cTn id="4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39324" y="522785"/>
            <a:ext cx="4111850" cy="5482469"/>
          </a:xfrm>
        </p:spPr>
      </p:pic>
      <p:pic>
        <p:nvPicPr>
          <p:cNvPr id="7" name="Picture 8" descr="&lt;strong&gt;letter C&lt;/strong&gt; | Flickr - Photo Shar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01174" y="2639972"/>
            <a:ext cx="1346200"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082418" y="2346592"/>
            <a:ext cx="2873668" cy="1932960"/>
          </a:xfrm>
          <a:prstGeom prst="rect">
            <a:avLst/>
          </a:prstGeom>
        </p:spPr>
      </p:pic>
      <p:pic>
        <p:nvPicPr>
          <p:cNvPr id="13" name="Picture 12" descr="Legitimate Exemplar Preaching | Biblical Preach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1569" y="175913"/>
            <a:ext cx="1511303" cy="1511303"/>
          </a:xfrm>
          <a:prstGeom prst="rect">
            <a:avLst/>
          </a:prstGeom>
        </p:spPr>
      </p:pic>
    </p:spTree>
    <p:extLst>
      <p:ext uri="{BB962C8B-B14F-4D97-AF65-F5344CB8AC3E}">
        <p14:creationId xmlns:p14="http://schemas.microsoft.com/office/powerpoint/2010/main" val="35964548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A37A05B-5EE5-46EF-B1F8-182A3F3C17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a:extLst>
              <a:ext uri="{FF2B5EF4-FFF2-40B4-BE49-F238E27FC236}">
                <a16:creationId xmlns:a16="http://schemas.microsoft.com/office/drawing/2014/main" id="{ECE753A3-CB2D-4B90-A1D6-68B9618BB0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23000" y="135467"/>
            <a:ext cx="5334001" cy="6104466"/>
          </a:xfrm>
          <a:prstGeom prst="rect">
            <a:avLst/>
          </a:prstGeom>
          <a:solidFill>
            <a:schemeClr val="bg1"/>
          </a:solidFill>
          <a:ln w="952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25">
            <a:extLst>
              <a:ext uri="{FF2B5EF4-FFF2-40B4-BE49-F238E27FC236}">
                <a16:creationId xmlns:a16="http://schemas.microsoft.com/office/drawing/2014/main" id="{EF9B69EB-1232-4524-836D-824F991F89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2" name="Rectangle 21">
            <a:extLst>
              <a:ext uri="{FF2B5EF4-FFF2-40B4-BE49-F238E27FC236}">
                <a16:creationId xmlns:a16="http://schemas.microsoft.com/office/drawing/2014/main" id="{B4EA443A-62A7-44FA-AC12-5E09BE08C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094412"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685802" y="685800"/>
            <a:ext cx="4949172" cy="1151965"/>
          </a:xfrm>
        </p:spPr>
        <p:txBody>
          <a:bodyPr>
            <a:normAutofit/>
          </a:bodyPr>
          <a:lstStyle/>
          <a:p>
            <a:r>
              <a:rPr lang="en-US" sz="2600">
                <a:solidFill>
                  <a:schemeClr val="bg1"/>
                </a:solidFill>
              </a:rPr>
              <a:t>When will my district be reimbursed for our usda foods? </a:t>
            </a:r>
          </a:p>
        </p:txBody>
      </p:sp>
      <p:sp>
        <p:nvSpPr>
          <p:cNvPr id="3" name="Content Placeholder 2"/>
          <p:cNvSpPr>
            <a:spLocks noGrp="1"/>
          </p:cNvSpPr>
          <p:nvPr>
            <p:ph sz="quarter" idx="13"/>
          </p:nvPr>
        </p:nvSpPr>
        <p:spPr>
          <a:xfrm>
            <a:off x="685802" y="2063396"/>
            <a:ext cx="4949172" cy="3680910"/>
          </a:xfrm>
        </p:spPr>
        <p:txBody>
          <a:bodyPr>
            <a:normAutofit/>
          </a:bodyPr>
          <a:lstStyle/>
          <a:p>
            <a:r>
              <a:rPr lang="en-US" sz="1900" cap="none">
                <a:solidFill>
                  <a:schemeClr val="bg1"/>
                </a:solidFill>
                <a:latin typeface="Calisto MT" panose="02040603050505030304" pitchFamily="18" charset="0"/>
              </a:rPr>
              <a:t>Your districts report will be submitted to the food and nutrition service (FNS) southeast regional office for reimbursement once the disaster feeding is completed</a:t>
            </a:r>
          </a:p>
          <a:p>
            <a:r>
              <a:rPr lang="en-US" sz="1900" cap="none">
                <a:solidFill>
                  <a:schemeClr val="bg1"/>
                </a:solidFill>
                <a:latin typeface="Calisto MT" panose="02040603050505030304" pitchFamily="18" charset="0"/>
              </a:rPr>
              <a:t>Under a Presidentially declared disaster, FNS guarantees replacement/reimbursement of USDA foods used in the disaster feeding.  There is no set time within the USDA foods program as to when districts will be reimbursed.  </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4382" y="231418"/>
            <a:ext cx="2895599" cy="2895599"/>
          </a:xfrm>
          <a:prstGeom prst="rect">
            <a:avLst/>
          </a:prstGeom>
          <a:ln>
            <a:noFill/>
          </a:ln>
        </p:spPr>
      </p:pic>
      <p:pic>
        <p:nvPicPr>
          <p:cNvPr id="11" name="Picture 10" descr="Club Penguin Daily Items:11/5/13: Marvel Super Hero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343" y="3250087"/>
            <a:ext cx="2887676" cy="2887676"/>
          </a:xfrm>
          <a:prstGeom prst="rect">
            <a:avLst/>
          </a:prstGeom>
          <a:ln>
            <a:noFill/>
          </a:ln>
        </p:spPr>
      </p:pic>
    </p:spTree>
    <p:extLst>
      <p:ext uri="{BB962C8B-B14F-4D97-AF65-F5344CB8AC3E}">
        <p14:creationId xmlns:p14="http://schemas.microsoft.com/office/powerpoint/2010/main" val="2780844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1031" name="Picture 1030">
            <a:extLst>
              <a:ext uri="{FF2B5EF4-FFF2-40B4-BE49-F238E27FC236}">
                <a16:creationId xmlns:a16="http://schemas.microsoft.com/office/drawing/2014/main" id="{E0CC70BA-3B27-4D37-9E55-9F566B3FB4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033" name="Freeform 11">
            <a:extLst>
              <a:ext uri="{FF2B5EF4-FFF2-40B4-BE49-F238E27FC236}">
                <a16:creationId xmlns:a16="http://schemas.microsoft.com/office/drawing/2014/main" id="{8E54E5FE-6A50-43B2-979B-BE2474F45D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75" y="0"/>
            <a:ext cx="11683810" cy="6588125"/>
          </a:xfrm>
          <a:custGeom>
            <a:avLst/>
            <a:gdLst/>
            <a:ahLst/>
            <a:cxnLst/>
            <a:rect l="l" t="t" r="r" b="b"/>
            <a:pathLst>
              <a:path w="11683810" h="6588125">
                <a:moveTo>
                  <a:pt x="0" y="0"/>
                </a:moveTo>
                <a:lnTo>
                  <a:pt x="11318691" y="0"/>
                </a:lnTo>
                <a:lnTo>
                  <a:pt x="11683810" y="5976938"/>
                </a:lnTo>
                <a:lnTo>
                  <a:pt x="15875" y="6588125"/>
                </a:lnTo>
                <a:cubicBezTo>
                  <a:pt x="10583" y="4386792"/>
                  <a:pt x="5292" y="2185458"/>
                  <a:pt x="0" y="0"/>
                </a:cubicBezTo>
                <a:close/>
              </a:path>
            </a:pathLst>
          </a:custGeom>
          <a:ln>
            <a:noFill/>
          </a:ln>
          <a:effectLst>
            <a:outerShdw blurRad="101600" dist="152400" dir="4380000" algn="tl" rotWithShape="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2" name="Freeform 13">
            <a:extLst>
              <a:ext uri="{FF2B5EF4-FFF2-40B4-BE49-F238E27FC236}">
                <a16:creationId xmlns:a16="http://schemas.microsoft.com/office/drawing/2014/main" id="{1732545C-0790-47A1-B809-8A25315860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82257"/>
            <a:ext cx="11329257" cy="2028845"/>
          </a:xfrm>
          <a:custGeom>
            <a:avLst/>
            <a:gdLst/>
            <a:ahLst/>
            <a:cxnLst/>
            <a:rect l="l" t="t" r="r" b="b"/>
            <a:pathLst>
              <a:path w="11329257" h="2028845">
                <a:moveTo>
                  <a:pt x="0" y="588520"/>
                </a:moveTo>
                <a:lnTo>
                  <a:pt x="11244075" y="0"/>
                </a:lnTo>
                <a:lnTo>
                  <a:pt x="11329257" y="1424838"/>
                </a:lnTo>
                <a:lnTo>
                  <a:pt x="0" y="2028845"/>
                </a:lnTo>
                <a:lnTo>
                  <a:pt x="0" y="58852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4" name="Freeform 25">
            <a:extLst>
              <a:ext uri="{FF2B5EF4-FFF2-40B4-BE49-F238E27FC236}">
                <a16:creationId xmlns:a16="http://schemas.microsoft.com/office/drawing/2014/main" id="{22C9706F-5320-4C8E-91AE-1A9025E9CA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19579" cy="456877"/>
          </a:xfrm>
          <a:custGeom>
            <a:avLst/>
            <a:gdLst/>
            <a:ahLst/>
            <a:cxnLst/>
            <a:rect l="l" t="t" r="r" b="b"/>
            <a:pathLst>
              <a:path w="8719579" h="456877">
                <a:moveTo>
                  <a:pt x="0" y="0"/>
                </a:moveTo>
                <a:lnTo>
                  <a:pt x="8719579" y="0"/>
                </a:lnTo>
                <a:lnTo>
                  <a:pt x="0" y="456877"/>
                </a:lnTo>
                <a:lnTo>
                  <a:pt x="0" y="0"/>
                </a:lnTo>
                <a:close/>
              </a:path>
            </a:pathLst>
          </a:cu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46" name="Freeform 14">
            <a:extLst>
              <a:ext uri="{FF2B5EF4-FFF2-40B4-BE49-F238E27FC236}">
                <a16:creationId xmlns:a16="http://schemas.microsoft.com/office/drawing/2014/main" id="{307E1BB0-6022-40FB-8C25-E20C51DC54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161800" y="293317"/>
            <a:ext cx="11367116" cy="5751804"/>
          </a:xfrm>
          <a:custGeom>
            <a:avLst/>
            <a:gdLst/>
            <a:ahLst/>
            <a:cxnLst/>
            <a:rect l="l" t="t" r="r" b="b"/>
            <a:pathLst>
              <a:path w="11367116" h="5751804">
                <a:moveTo>
                  <a:pt x="11346705" y="0"/>
                </a:moveTo>
                <a:cubicBezTo>
                  <a:pt x="11353509" y="1915114"/>
                  <a:pt x="11360312" y="3830229"/>
                  <a:pt x="11367116" y="5745343"/>
                </a:cubicBezTo>
                <a:lnTo>
                  <a:pt x="0" y="5751804"/>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041" name="5-Point Star 24">
            <a:extLst>
              <a:ext uri="{FF2B5EF4-FFF2-40B4-BE49-F238E27FC236}">
                <a16:creationId xmlns:a16="http://schemas.microsoft.com/office/drawing/2014/main" id="{0FA51A0F-B103-49AB-BD7A-A4545B98A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4221385" y="5111356"/>
            <a:ext cx="515386" cy="515386"/>
          </a:xfrm>
          <a:prstGeom prst="star5">
            <a:avLst>
              <a:gd name="adj" fmla="val 26693"/>
              <a:gd name="hf" fmla="val 105146"/>
              <a:gd name="vf" fmla="val 110557"/>
            </a:avLst>
          </a:prstGeom>
          <a:solidFill>
            <a:schemeClr val="tx1">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43" name="Picture 1042">
            <a:extLst>
              <a:ext uri="{FF2B5EF4-FFF2-40B4-BE49-F238E27FC236}">
                <a16:creationId xmlns:a16="http://schemas.microsoft.com/office/drawing/2014/main" id="{30DA633B-92EB-4B60-9923-56956100448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45" name="Rectangle 1044">
            <a:extLst>
              <a:ext uri="{FF2B5EF4-FFF2-40B4-BE49-F238E27FC236}">
                <a16:creationId xmlns:a16="http://schemas.microsoft.com/office/drawing/2014/main" id="{6448A3C3-EB01-4B07-A230-2273FBEA5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954" y="457201"/>
            <a:ext cx="11261749" cy="3343894"/>
          </a:xfrm>
          <a:prstGeom prst="rect">
            <a:avLst/>
          </a:prstGeom>
          <a:solidFill>
            <a:schemeClr val="bg1"/>
          </a:solidFill>
          <a:ln w="57150" cmpd="thinThick">
            <a:noFill/>
            <a:miter lim="800000"/>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47" name="Rectangle 1046">
            <a:extLst>
              <a:ext uri="{FF2B5EF4-FFF2-40B4-BE49-F238E27FC236}">
                <a16:creationId xmlns:a16="http://schemas.microsoft.com/office/drawing/2014/main" id="{093D7238-9B57-4D5E-B8A1-6E9AB7ED4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6974"/>
            <a:ext cx="12188952" cy="2601025"/>
          </a:xfrm>
          <a:prstGeom prst="rect">
            <a:avLst/>
          </a:prstGeom>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49" name="Straight Connector 1048">
            <a:extLst>
              <a:ext uri="{FF2B5EF4-FFF2-40B4-BE49-F238E27FC236}">
                <a16:creationId xmlns:a16="http://schemas.microsoft.com/office/drawing/2014/main" id="{E626346F-26E6-4664-AE9F-F1C8E542CA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4" y="4491323"/>
            <a:ext cx="12201086" cy="0"/>
          </a:xfrm>
          <a:prstGeom prst="line">
            <a:avLst/>
          </a:pr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C215230C-BBF6-D1A4-11E3-C27986A34189}"/>
              </a:ext>
            </a:extLst>
          </p:cNvPr>
          <p:cNvSpPr>
            <a:spLocks noGrp="1"/>
          </p:cNvSpPr>
          <p:nvPr>
            <p:ph type="title"/>
          </p:nvPr>
        </p:nvSpPr>
        <p:spPr>
          <a:xfrm>
            <a:off x="685912" y="4714814"/>
            <a:ext cx="10818199" cy="1075211"/>
          </a:xfrm>
        </p:spPr>
        <p:txBody>
          <a:bodyPr vert="horz" lIns="91440" tIns="45720" rIns="91440" bIns="45720" rtlCol="0" anchor="b">
            <a:normAutofit/>
          </a:bodyPr>
          <a:lstStyle/>
          <a:p>
            <a:pPr algn="ctr"/>
            <a:r>
              <a:rPr lang="en-US" sz="5000"/>
              <a:t>Dec 10th, 2021- Tornado response	</a:t>
            </a:r>
          </a:p>
        </p:txBody>
      </p:sp>
      <p:sp>
        <p:nvSpPr>
          <p:cNvPr id="1051" name="5-Point Star 8">
            <a:extLst>
              <a:ext uri="{FF2B5EF4-FFF2-40B4-BE49-F238E27FC236}">
                <a16:creationId xmlns:a16="http://schemas.microsoft.com/office/drawing/2014/main" id="{3A4C8985-32CF-4C63-AA39-3A8629E7E3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03408" y="6388943"/>
            <a:ext cx="373049" cy="373049"/>
          </a:xfrm>
          <a:prstGeom prst="star5">
            <a:avLst>
              <a:gd name="adj" fmla="val 26693"/>
              <a:gd name="hf" fmla="val 105146"/>
              <a:gd name="vf" fmla="val 110557"/>
            </a:avLst>
          </a:prstGeom>
          <a:solidFill>
            <a:schemeClr val="tx1">
              <a:lumMod val="65000"/>
              <a:lumOff val="35000"/>
              <a:alpha val="4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7" name="Picture 6">
            <a:extLst>
              <a:ext uri="{FF2B5EF4-FFF2-40B4-BE49-F238E27FC236}">
                <a16:creationId xmlns:a16="http://schemas.microsoft.com/office/drawing/2014/main" id="{ABCB6BA1-53D8-2C07-779E-2D5FFFADE8A4}"/>
              </a:ext>
            </a:extLst>
          </p:cNvPr>
          <p:cNvPicPr>
            <a:picLocks noChangeAspect="1"/>
          </p:cNvPicPr>
          <p:nvPr/>
        </p:nvPicPr>
        <p:blipFill>
          <a:blip r:embed="rId4"/>
          <a:stretch>
            <a:fillRect/>
          </a:stretch>
        </p:blipFill>
        <p:spPr>
          <a:xfrm>
            <a:off x="1358226" y="691545"/>
            <a:ext cx="2155878" cy="2874505"/>
          </a:xfrm>
          <a:prstGeom prst="rect">
            <a:avLst/>
          </a:prstGeom>
        </p:spPr>
      </p:pic>
      <p:pic>
        <p:nvPicPr>
          <p:cNvPr id="1026" name="Picture 2" descr="The Violent Tornado Outbreak of December 10-11, 2021">
            <a:extLst>
              <a:ext uri="{FF2B5EF4-FFF2-40B4-BE49-F238E27FC236}">
                <a16:creationId xmlns:a16="http://schemas.microsoft.com/office/drawing/2014/main" id="{18202FAE-D432-E4E8-DCA4-5F7BF4963190}"/>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3797331" y="691226"/>
            <a:ext cx="4705464" cy="2792932"/>
          </a:xfrm>
          <a:prstGeom prst="rect">
            <a:avLst/>
          </a:prstGeom>
          <a:noFill/>
          <a:extLst>
            <a:ext uri="{909E8E84-426E-40DD-AFC4-6F175D3DCCD1}">
              <a14:hiddenFill xmlns:a14="http://schemas.microsoft.com/office/drawing/2010/main">
                <a:solidFill>
                  <a:srgbClr val="FFFFFF"/>
                </a:solidFill>
              </a14:hiddenFill>
            </a:ext>
          </a:extLst>
        </p:spPr>
      </p:pic>
      <p:pic>
        <p:nvPicPr>
          <p:cNvPr id="5" name="Content Placeholder 4">
            <a:extLst>
              <a:ext uri="{FF2B5EF4-FFF2-40B4-BE49-F238E27FC236}">
                <a16:creationId xmlns:a16="http://schemas.microsoft.com/office/drawing/2014/main" id="{C62FD7EA-6226-D69E-9690-EC3A0EFD7FBF}"/>
              </a:ext>
            </a:extLst>
          </p:cNvPr>
          <p:cNvPicPr>
            <a:picLocks noGrp="1" noChangeAspect="1"/>
          </p:cNvPicPr>
          <p:nvPr>
            <p:ph sz="quarter" idx="13"/>
          </p:nvPr>
        </p:nvPicPr>
        <p:blipFill>
          <a:blip r:embed="rId6"/>
          <a:stretch>
            <a:fillRect/>
          </a:stretch>
        </p:blipFill>
        <p:spPr>
          <a:xfrm>
            <a:off x="8661004" y="691546"/>
            <a:ext cx="2155878" cy="2874505"/>
          </a:xfrm>
          <a:prstGeom prst="rect">
            <a:avLst/>
          </a:prstGeom>
        </p:spPr>
      </p:pic>
    </p:spTree>
    <p:extLst>
      <p:ext uri="{BB962C8B-B14F-4D97-AF65-F5344CB8AC3E}">
        <p14:creationId xmlns:p14="http://schemas.microsoft.com/office/powerpoint/2010/main" val="906800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7140" y="609108"/>
            <a:ext cx="1942915" cy="399681"/>
          </a:xfrm>
        </p:spPr>
        <p:txBody>
          <a:bodyPr>
            <a:noAutofit/>
          </a:bodyPr>
          <a:lstStyle/>
          <a:p>
            <a:r>
              <a:rPr lang="en-US" sz="1800" dirty="0"/>
              <a:t>Harrison County Flood - 2019</a:t>
            </a:r>
          </a:p>
        </p:txBody>
      </p:sp>
      <p:pic>
        <p:nvPicPr>
          <p:cNvPr id="5" name="Content Placeholder 4"/>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731520" y="2389240"/>
            <a:ext cx="5087938" cy="2986036"/>
          </a:xfrm>
        </p:spPr>
      </p:pic>
      <p:pic>
        <p:nvPicPr>
          <p:cNvPr id="6" name="Content Placeholder 5"/>
          <p:cNvPicPr>
            <a:picLocks noGrp="1" noChangeAspect="1"/>
          </p:cNvPicPr>
          <p:nvPr>
            <p:ph sz="quarter" idx="14"/>
          </p:nvPr>
        </p:nvPicPr>
        <p:blipFill>
          <a:blip r:embed="rId3">
            <a:extLst>
              <a:ext uri="{28A0092B-C50C-407E-A947-70E740481C1C}">
                <a14:useLocalDpi xmlns:a14="http://schemas.microsoft.com/office/drawing/2010/main" val="0"/>
              </a:ext>
            </a:extLst>
          </a:blip>
          <a:stretch>
            <a:fillRect/>
          </a:stretch>
        </p:blipFill>
        <p:spPr>
          <a:xfrm>
            <a:off x="6053931" y="2063750"/>
            <a:ext cx="4967287" cy="3311525"/>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0056" y="254870"/>
            <a:ext cx="3372642" cy="2192254"/>
          </a:xfrm>
          <a:prstGeom prst="rect">
            <a:avLst/>
          </a:prstGeom>
        </p:spPr>
      </p:pic>
      <p:sp>
        <p:nvSpPr>
          <p:cNvPr id="8" name="TextBox 7"/>
          <p:cNvSpPr txBox="1"/>
          <p:nvPr/>
        </p:nvSpPr>
        <p:spPr>
          <a:xfrm>
            <a:off x="7280043" y="5545394"/>
            <a:ext cx="3598368" cy="369332"/>
          </a:xfrm>
          <a:prstGeom prst="rect">
            <a:avLst/>
          </a:prstGeom>
          <a:noFill/>
        </p:spPr>
        <p:txBody>
          <a:bodyPr wrap="square" rtlCol="0">
            <a:spAutoFit/>
          </a:bodyPr>
          <a:lstStyle/>
          <a:p>
            <a:r>
              <a:rPr lang="en-US" dirty="0"/>
              <a:t>Johnson County-2012 Tornado</a:t>
            </a:r>
          </a:p>
        </p:txBody>
      </p:sp>
      <p:sp>
        <p:nvSpPr>
          <p:cNvPr id="9" name="TextBox 8"/>
          <p:cNvSpPr txBox="1"/>
          <p:nvPr/>
        </p:nvSpPr>
        <p:spPr>
          <a:xfrm>
            <a:off x="1250663" y="5553080"/>
            <a:ext cx="3580908" cy="369332"/>
          </a:xfrm>
          <a:prstGeom prst="rect">
            <a:avLst/>
          </a:prstGeom>
          <a:noFill/>
        </p:spPr>
        <p:txBody>
          <a:bodyPr wrap="square" rtlCol="0">
            <a:spAutoFit/>
          </a:bodyPr>
          <a:lstStyle/>
          <a:p>
            <a:r>
              <a:rPr lang="en-US" dirty="0"/>
              <a:t>2009 </a:t>
            </a:r>
            <a:r>
              <a:rPr lang="en-US" dirty="0" err="1"/>
              <a:t>Icestorm</a:t>
            </a:r>
            <a:r>
              <a:rPr lang="en-US" dirty="0"/>
              <a:t>- Grand Rivers </a:t>
            </a:r>
            <a:r>
              <a:rPr lang="en-US" dirty="0" err="1"/>
              <a:t>Ky</a:t>
            </a:r>
            <a:endParaRPr lang="en-US" dirty="0"/>
          </a:p>
        </p:txBody>
      </p:sp>
    </p:spTree>
    <p:extLst>
      <p:ext uri="{BB962C8B-B14F-4D97-AF65-F5344CB8AC3E}">
        <p14:creationId xmlns:p14="http://schemas.microsoft.com/office/powerpoint/2010/main" val="327035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80">
                                          <p:stCondLst>
                                            <p:cond delay="0"/>
                                          </p:stCondLst>
                                        </p:cTn>
                                        <p:tgtEl>
                                          <p:spTgt spid="6"/>
                                        </p:tgtEl>
                                      </p:cBhvr>
                                    </p:animEffect>
                                    <p:anim calcmode="lin" valueType="num">
                                      <p:cBhvr>
                                        <p:cTn id="2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8" dur="26">
                                          <p:stCondLst>
                                            <p:cond delay="650"/>
                                          </p:stCondLst>
                                        </p:cTn>
                                        <p:tgtEl>
                                          <p:spTgt spid="6"/>
                                        </p:tgtEl>
                                      </p:cBhvr>
                                      <p:to x="100000" y="60000"/>
                                    </p:animScale>
                                    <p:animScale>
                                      <p:cBhvr>
                                        <p:cTn id="29" dur="166" decel="50000">
                                          <p:stCondLst>
                                            <p:cond delay="676"/>
                                          </p:stCondLst>
                                        </p:cTn>
                                        <p:tgtEl>
                                          <p:spTgt spid="6"/>
                                        </p:tgtEl>
                                      </p:cBhvr>
                                      <p:to x="100000" y="100000"/>
                                    </p:animScale>
                                    <p:animScale>
                                      <p:cBhvr>
                                        <p:cTn id="30" dur="26">
                                          <p:stCondLst>
                                            <p:cond delay="1312"/>
                                          </p:stCondLst>
                                        </p:cTn>
                                        <p:tgtEl>
                                          <p:spTgt spid="6"/>
                                        </p:tgtEl>
                                      </p:cBhvr>
                                      <p:to x="100000" y="80000"/>
                                    </p:animScale>
                                    <p:animScale>
                                      <p:cBhvr>
                                        <p:cTn id="31" dur="166" decel="50000">
                                          <p:stCondLst>
                                            <p:cond delay="1338"/>
                                          </p:stCondLst>
                                        </p:cTn>
                                        <p:tgtEl>
                                          <p:spTgt spid="6"/>
                                        </p:tgtEl>
                                      </p:cBhvr>
                                      <p:to x="100000" y="100000"/>
                                    </p:animScale>
                                    <p:animScale>
                                      <p:cBhvr>
                                        <p:cTn id="32" dur="26">
                                          <p:stCondLst>
                                            <p:cond delay="1642"/>
                                          </p:stCondLst>
                                        </p:cTn>
                                        <p:tgtEl>
                                          <p:spTgt spid="6"/>
                                        </p:tgtEl>
                                      </p:cBhvr>
                                      <p:to x="100000" y="90000"/>
                                    </p:animScale>
                                    <p:animScale>
                                      <p:cBhvr>
                                        <p:cTn id="33" dur="166" decel="50000">
                                          <p:stCondLst>
                                            <p:cond delay="1668"/>
                                          </p:stCondLst>
                                        </p:cTn>
                                        <p:tgtEl>
                                          <p:spTgt spid="6"/>
                                        </p:tgtEl>
                                      </p:cBhvr>
                                      <p:to x="100000" y="100000"/>
                                    </p:animScale>
                                    <p:animScale>
                                      <p:cBhvr>
                                        <p:cTn id="34" dur="26">
                                          <p:stCondLst>
                                            <p:cond delay="1808"/>
                                          </p:stCondLst>
                                        </p:cTn>
                                        <p:tgtEl>
                                          <p:spTgt spid="6"/>
                                        </p:tgtEl>
                                      </p:cBhvr>
                                      <p:to x="100000" y="95000"/>
                                    </p:animScale>
                                    <p:animScale>
                                      <p:cBhvr>
                                        <p:cTn id="3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DC806-1ACE-69F4-26BD-C4114213C625}"/>
              </a:ext>
            </a:extLst>
          </p:cNvPr>
          <p:cNvSpPr>
            <a:spLocks noGrp="1"/>
          </p:cNvSpPr>
          <p:nvPr>
            <p:ph type="title"/>
          </p:nvPr>
        </p:nvSpPr>
        <p:spPr>
          <a:xfrm>
            <a:off x="685801" y="381000"/>
            <a:ext cx="10396882" cy="1004444"/>
          </a:xfrm>
        </p:spPr>
        <p:txBody>
          <a:bodyPr>
            <a:normAutofit/>
          </a:bodyPr>
          <a:lstStyle/>
          <a:p>
            <a:r>
              <a:rPr lang="en-US" dirty="0"/>
              <a:t>Eastern KY Flooding- July 26-28th</a:t>
            </a:r>
          </a:p>
        </p:txBody>
      </p:sp>
      <p:pic>
        <p:nvPicPr>
          <p:cNvPr id="2050" name="Picture 2" descr="Historic July 26th-July 30th, 2022 Eastern Kentucky Flooding">
            <a:extLst>
              <a:ext uri="{FF2B5EF4-FFF2-40B4-BE49-F238E27FC236}">
                <a16:creationId xmlns:a16="http://schemas.microsoft.com/office/drawing/2014/main" id="{20B69AC9-FC0C-A6C3-08FD-92E0EE21B544}"/>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50371" y="1545042"/>
            <a:ext cx="5243433" cy="392751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me Buckhorn KY school students face hours-long bus rides | Lexington  Herald Leader">
            <a:extLst>
              <a:ext uri="{FF2B5EF4-FFF2-40B4-BE49-F238E27FC236}">
                <a16:creationId xmlns:a16="http://schemas.microsoft.com/office/drawing/2014/main" id="{4EB2FF17-51DD-A90D-14AE-092097A53947}"/>
              </a:ext>
            </a:extLst>
          </p:cNvPr>
          <p:cNvPicPr>
            <a:picLocks noGrp="1" noChangeAspect="1" noChangeArrowheads="1"/>
          </p:cNvPicPr>
          <p:nvPr>
            <p:ph sz="quarter" idx="14"/>
          </p:nvPr>
        </p:nvPicPr>
        <p:blipFill>
          <a:blip r:embed="rId3">
            <a:extLst>
              <a:ext uri="{28A0092B-C50C-407E-A947-70E740481C1C}">
                <a14:useLocalDpi xmlns:a14="http://schemas.microsoft.com/office/drawing/2010/main" val="0"/>
              </a:ext>
            </a:extLst>
          </a:blip>
          <a:srcRect/>
          <a:stretch>
            <a:fillRect/>
          </a:stretch>
        </p:blipFill>
        <p:spPr bwMode="auto">
          <a:xfrm>
            <a:off x="5584370" y="1401299"/>
            <a:ext cx="6169475" cy="407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8755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4F802-E7A1-558D-DE60-30687404C2FB}"/>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DD8E847D-AAD1-DFA0-CADF-86C2D5B65CB6}"/>
              </a:ext>
            </a:extLst>
          </p:cNvPr>
          <p:cNvSpPr>
            <a:spLocks noGrp="1"/>
          </p:cNvSpPr>
          <p:nvPr>
            <p:ph sz="quarter" idx="14"/>
          </p:nvPr>
        </p:nvSpPr>
        <p:spPr/>
        <p:txBody>
          <a:bodyPr/>
          <a:lstStyle/>
          <a:p>
            <a:endParaRPr lang="en-US"/>
          </a:p>
        </p:txBody>
      </p:sp>
      <p:pic>
        <p:nvPicPr>
          <p:cNvPr id="3074" name="Picture 2" descr="Knott County, Ky flooding drone footage">
            <a:extLst>
              <a:ext uri="{FF2B5EF4-FFF2-40B4-BE49-F238E27FC236}">
                <a16:creationId xmlns:a16="http://schemas.microsoft.com/office/drawing/2014/main" id="{170FD3C8-A609-9014-5263-40E6DC966E5A}"/>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09317" y="317589"/>
            <a:ext cx="9252857" cy="5202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666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73205"/>
            <a:ext cx="10396882" cy="808463"/>
          </a:xfrm>
        </p:spPr>
        <p:txBody>
          <a:bodyPr>
            <a:normAutofit/>
          </a:bodyPr>
          <a:lstStyle/>
          <a:p>
            <a:r>
              <a:rPr lang="en-US" sz="4800" dirty="0"/>
              <a:t>Disaster team Map</a:t>
            </a:r>
          </a:p>
        </p:txBody>
      </p:sp>
      <p:pic>
        <p:nvPicPr>
          <p:cNvPr id="8" name="Content Placeholder 7" descr="Map&#10;&#10;Description automatically generated">
            <a:extLst>
              <a:ext uri="{FF2B5EF4-FFF2-40B4-BE49-F238E27FC236}">
                <a16:creationId xmlns:a16="http://schemas.microsoft.com/office/drawing/2014/main" id="{37F8656C-D540-9D9D-EC7B-96D74152FED3}"/>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1469571" y="1081668"/>
            <a:ext cx="8262845" cy="4907593"/>
          </a:xfrm>
          <a:prstGeom prst="rect">
            <a:avLst/>
          </a:prstGeom>
          <a:noFill/>
          <a:ln>
            <a:noFill/>
          </a:ln>
        </p:spPr>
      </p:pic>
    </p:spTree>
    <p:extLst>
      <p:ext uri="{BB962C8B-B14F-4D97-AF65-F5344CB8AC3E}">
        <p14:creationId xmlns:p14="http://schemas.microsoft.com/office/powerpoint/2010/main" val="3070702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questions?</a:t>
            </a:r>
          </a:p>
        </p:txBody>
      </p:sp>
      <p:sp>
        <p:nvSpPr>
          <p:cNvPr id="3" name="Content Placeholder 2"/>
          <p:cNvSpPr>
            <a:spLocks noGrp="1"/>
          </p:cNvSpPr>
          <p:nvPr>
            <p:ph sz="quarter" idx="13"/>
          </p:nvPr>
        </p:nvSpPr>
        <p:spPr>
          <a:xfrm>
            <a:off x="685801" y="2638168"/>
            <a:ext cx="9693876" cy="2736417"/>
          </a:xfrm>
        </p:spPr>
        <p:txBody>
          <a:bodyPr/>
          <a:lstStyle/>
          <a:p>
            <a:r>
              <a:rPr lang="en-US" cap="none" dirty="0">
                <a:latin typeface="Calisto MT" panose="02040603050505030304" pitchFamily="18" charset="0"/>
              </a:rPr>
              <a:t>All forms can be found at www.Kyagr.Com  </a:t>
            </a:r>
          </a:p>
          <a:p>
            <a:r>
              <a:rPr lang="en-US" cap="none" dirty="0">
                <a:latin typeface="Calisto MT" panose="02040603050505030304" pitchFamily="18" charset="0"/>
              </a:rPr>
              <a:t>Any further instructions regarding forms,  documents and other disaster related information can be found in your emergency disaster manual!</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9520" y="128016"/>
            <a:ext cx="3300196" cy="3685032"/>
          </a:xfrm>
          <a:prstGeom prst="rect">
            <a:avLst/>
          </a:prstGeom>
        </p:spPr>
      </p:pic>
      <p:pic>
        <p:nvPicPr>
          <p:cNvPr id="5" name="Picture 4" descr="SQL Pivot – Static or Dynamic Column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64186">
            <a:off x="9020884" y="3992789"/>
            <a:ext cx="1202055" cy="1202055"/>
          </a:xfrm>
          <a:prstGeom prst="rect">
            <a:avLst/>
          </a:prstGeom>
        </p:spPr>
      </p:pic>
    </p:spTree>
    <p:extLst>
      <p:ext uri="{BB962C8B-B14F-4D97-AF65-F5344CB8AC3E}">
        <p14:creationId xmlns:p14="http://schemas.microsoft.com/office/powerpoint/2010/main" val="310972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5"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anim calcmode="lin" valueType="num">
                                      <p:cBhvr>
                                        <p:cTn id="26" dur="2000" fill="hold"/>
                                        <p:tgtEl>
                                          <p:spTgt spid="4"/>
                                        </p:tgtEl>
                                        <p:attrNameLst>
                                          <p:attrName>ppt_w</p:attrName>
                                        </p:attrNameLst>
                                      </p:cBhvr>
                                      <p:tavLst>
                                        <p:tav tm="0" fmla="#ppt_w*sin(2.5*pi*$)">
                                          <p:val>
                                            <p:fltVal val="0"/>
                                          </p:val>
                                        </p:tav>
                                        <p:tav tm="100000">
                                          <p:val>
                                            <p:fltVal val="1"/>
                                          </p:val>
                                        </p:tav>
                                      </p:tavLst>
                                    </p:anim>
                                    <p:anim calcmode="lin" valueType="num">
                                      <p:cBhvr>
                                        <p:cTn id="27" dur="2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3">
                                            <p:txEl>
                                              <p:pRg st="0" end="0"/>
                                            </p:txEl>
                                          </p:spTgt>
                                        </p:tgtEl>
                                      </p:cBhvr>
                                    </p:animEffect>
                                    <p:animScale>
                                      <p:cBhvr>
                                        <p:cTn id="32"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532" r="12439" b="-3"/>
          <a:stretch/>
        </p:blipFill>
        <p:spPr>
          <a:xfrm rot="21420000">
            <a:off x="7698196" y="3368863"/>
            <a:ext cx="4591268" cy="3604358"/>
          </a:xfrm>
          <a:custGeom>
            <a:avLst/>
            <a:gdLst/>
            <a:ahLst/>
            <a:cxnLst/>
            <a:rect l="l" t="t" r="r" b="b"/>
            <a:pathLst>
              <a:path w="4591268" h="3604358">
                <a:moveTo>
                  <a:pt x="4591268" y="0"/>
                </a:moveTo>
                <a:lnTo>
                  <a:pt x="4402372" y="3604358"/>
                </a:lnTo>
                <a:lnTo>
                  <a:pt x="0" y="3373640"/>
                </a:lnTo>
                <a:lnTo>
                  <a:pt x="0" y="0"/>
                </a:lnTo>
                <a:close/>
              </a:path>
            </a:pathLst>
          </a:cu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r="22678" b="1"/>
          <a:stretch/>
        </p:blipFill>
        <p:spPr>
          <a:xfrm rot="21420000">
            <a:off x="7553299" y="-125834"/>
            <a:ext cx="4718819" cy="3432776"/>
          </a:xfrm>
          <a:custGeom>
            <a:avLst/>
            <a:gdLst/>
            <a:ahLst/>
            <a:cxnLst/>
            <a:rect l="l" t="t" r="r" b="b"/>
            <a:pathLst>
              <a:path w="4718819" h="3432776">
                <a:moveTo>
                  <a:pt x="0" y="0"/>
                </a:moveTo>
                <a:lnTo>
                  <a:pt x="4718819" y="247302"/>
                </a:lnTo>
                <a:lnTo>
                  <a:pt x="4551876" y="3432776"/>
                </a:lnTo>
                <a:lnTo>
                  <a:pt x="0" y="3432776"/>
                </a:lnTo>
                <a:close/>
              </a:path>
            </a:pathLst>
          </a:cu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29215" r="1" b="1"/>
          <a:stretch/>
        </p:blipFill>
        <p:spPr>
          <a:xfrm rot="21420000">
            <a:off x="-173978" y="-188282"/>
            <a:ext cx="7723315" cy="7255853"/>
          </a:xfrm>
          <a:custGeom>
            <a:avLst/>
            <a:gdLst/>
            <a:ahLst/>
            <a:cxnLst/>
            <a:rect l="l" t="t" r="r" b="b"/>
            <a:pathLst>
              <a:path w="7723315" h="7255853">
                <a:moveTo>
                  <a:pt x="359050" y="0"/>
                </a:moveTo>
                <a:lnTo>
                  <a:pt x="7723315" y="385944"/>
                </a:lnTo>
                <a:lnTo>
                  <a:pt x="7723315" y="7255853"/>
                </a:lnTo>
                <a:lnTo>
                  <a:pt x="0" y="6851091"/>
                </a:lnTo>
                <a:close/>
              </a:path>
            </a:pathLst>
          </a:custGeom>
        </p:spPr>
      </p:pic>
      <p:sp>
        <p:nvSpPr>
          <p:cNvPr id="12" name="Freeform 25">
            <a:extLst>
              <a:ext uri="{FF2B5EF4-FFF2-40B4-BE49-F238E27FC236}">
                <a16:creationId xmlns:a16="http://schemas.microsoft.com/office/drawing/2014/main" id="{FDD57EBE-E3C4-47A3-974C-DD9CC154CD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rot="21420000">
            <a:off x="-152826" y="604374"/>
            <a:ext cx="7691205" cy="5638800"/>
          </a:xfrm>
          <a:custGeom>
            <a:avLst/>
            <a:gdLst>
              <a:gd name="connsiteX0" fmla="*/ 7691205 w 7691205"/>
              <a:gd name="connsiteY0" fmla="*/ 0 h 5638800"/>
              <a:gd name="connsiteX1" fmla="*/ 7691205 w 7691205"/>
              <a:gd name="connsiteY1" fmla="*/ 5638800 h 5638800"/>
              <a:gd name="connsiteX2" fmla="*/ 0 w 7691205"/>
              <a:gd name="connsiteY2" fmla="*/ 5638800 h 5638800"/>
              <a:gd name="connsiteX3" fmla="*/ 295517 w 7691205"/>
              <a:gd name="connsiteY3" fmla="*/ 0 h 5638800"/>
            </a:gdLst>
            <a:ahLst/>
            <a:cxnLst>
              <a:cxn ang="0">
                <a:pos x="connsiteX0" y="connsiteY0"/>
              </a:cxn>
              <a:cxn ang="0">
                <a:pos x="connsiteX1" y="connsiteY1"/>
              </a:cxn>
              <a:cxn ang="0">
                <a:pos x="connsiteX2" y="connsiteY2"/>
              </a:cxn>
              <a:cxn ang="0">
                <a:pos x="connsiteX3" y="connsiteY3"/>
              </a:cxn>
            </a:cxnLst>
            <a:rect l="l" t="t" r="r" b="b"/>
            <a:pathLst>
              <a:path w="7691205" h="5638800">
                <a:moveTo>
                  <a:pt x="7691205" y="0"/>
                </a:moveTo>
                <a:lnTo>
                  <a:pt x="7691205" y="5638800"/>
                </a:lnTo>
                <a:lnTo>
                  <a:pt x="0" y="5638800"/>
                </a:lnTo>
                <a:lnTo>
                  <a:pt x="295517" y="0"/>
                </a:lnTo>
                <a:close/>
              </a:path>
            </a:pathLst>
          </a:custGeom>
          <a:solidFill>
            <a:schemeClr val="accent1">
              <a:alpha val="82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rot="21420000">
            <a:off x="531755" y="1232871"/>
            <a:ext cx="6449873" cy="1122804"/>
          </a:xfrm>
        </p:spPr>
        <p:txBody>
          <a:bodyPr>
            <a:normAutofit/>
          </a:bodyPr>
          <a:lstStyle/>
          <a:p>
            <a:r>
              <a:rPr lang="en-US" sz="3400">
                <a:solidFill>
                  <a:schemeClr val="bg1"/>
                </a:solidFill>
              </a:rPr>
              <a:t>What is a disaster/situation of distress?</a:t>
            </a:r>
          </a:p>
        </p:txBody>
      </p:sp>
      <p:sp>
        <p:nvSpPr>
          <p:cNvPr id="3" name="Content Placeholder 2"/>
          <p:cNvSpPr>
            <a:spLocks noGrp="1"/>
          </p:cNvSpPr>
          <p:nvPr>
            <p:ph sz="quarter" idx="13"/>
          </p:nvPr>
        </p:nvSpPr>
        <p:spPr>
          <a:xfrm rot="21420000">
            <a:off x="650355" y="2457779"/>
            <a:ext cx="6454820" cy="2919574"/>
          </a:xfrm>
        </p:spPr>
        <p:txBody>
          <a:bodyPr>
            <a:normAutofit/>
          </a:bodyPr>
          <a:lstStyle/>
          <a:p>
            <a:pPr>
              <a:lnSpc>
                <a:spcPct val="110000"/>
              </a:lnSpc>
            </a:pPr>
            <a:r>
              <a:rPr lang="en-US" sz="1900" cap="none">
                <a:solidFill>
                  <a:schemeClr val="bg1"/>
                </a:solidFill>
                <a:latin typeface="Calisto MT" panose="02040603050505030304" pitchFamily="18" charset="0"/>
              </a:rPr>
              <a:t>“</a:t>
            </a:r>
            <a:r>
              <a:rPr lang="en-US" sz="1900" b="1" cap="none">
                <a:solidFill>
                  <a:schemeClr val="bg1"/>
                </a:solidFill>
                <a:latin typeface="Calisto MT" panose="02040603050505030304" pitchFamily="18" charset="0"/>
                <a:cs typeface="Mongolian Baiti" panose="03000500000000000000" pitchFamily="66" charset="0"/>
              </a:rPr>
              <a:t>Disaster</a:t>
            </a:r>
            <a:r>
              <a:rPr lang="en-US" sz="1900" cap="none">
                <a:solidFill>
                  <a:schemeClr val="bg1"/>
                </a:solidFill>
                <a:latin typeface="Calisto MT" panose="02040603050505030304" pitchFamily="18" charset="0"/>
                <a:cs typeface="Mongolian Baiti" panose="03000500000000000000" pitchFamily="66" charset="0"/>
              </a:rPr>
              <a:t>” can be any natural catastrophe, or regardless of any cause fire, flood, explosion, in any part of the US, which the president determines causes damage of sufficient magnitude to warrant federal assistance.</a:t>
            </a:r>
          </a:p>
          <a:p>
            <a:pPr>
              <a:lnSpc>
                <a:spcPct val="110000"/>
              </a:lnSpc>
            </a:pPr>
            <a:r>
              <a:rPr lang="en-US" sz="1900" cap="none">
                <a:solidFill>
                  <a:schemeClr val="bg1"/>
                </a:solidFill>
                <a:latin typeface="Calisto MT" panose="02040603050505030304" pitchFamily="18" charset="0"/>
                <a:cs typeface="Mongolian Baiti" panose="03000500000000000000" pitchFamily="66" charset="0"/>
              </a:rPr>
              <a:t>“</a:t>
            </a:r>
            <a:r>
              <a:rPr lang="en-US" sz="1900" b="1" cap="none">
                <a:solidFill>
                  <a:schemeClr val="bg1"/>
                </a:solidFill>
                <a:latin typeface="Calisto MT" panose="02040603050505030304" pitchFamily="18" charset="0"/>
                <a:cs typeface="Mongolian Baiti" panose="03000500000000000000" pitchFamily="66" charset="0"/>
              </a:rPr>
              <a:t>Situation of distress</a:t>
            </a:r>
            <a:r>
              <a:rPr lang="en-US" sz="1900" cap="none">
                <a:solidFill>
                  <a:schemeClr val="bg1"/>
                </a:solidFill>
                <a:latin typeface="Calisto MT" panose="02040603050505030304" pitchFamily="18" charset="0"/>
                <a:cs typeface="Mongolian Baiti" panose="03000500000000000000" pitchFamily="66" charset="0"/>
              </a:rPr>
              <a:t>” means a natural catastrophe in which the state distributing agency of food nutrition services (FNS) warrants the use of USDA-donated foods.</a:t>
            </a:r>
            <a:br>
              <a:rPr lang="en-US" sz="1900" cap="none">
                <a:solidFill>
                  <a:schemeClr val="bg1"/>
                </a:solidFill>
                <a:latin typeface="Calisto MT" panose="02040603050505030304" pitchFamily="18" charset="0"/>
                <a:cs typeface="Mongolian Baiti" panose="03000500000000000000" pitchFamily="66" charset="0"/>
              </a:rPr>
            </a:br>
            <a:endParaRPr lang="en-US" sz="1900" cap="none">
              <a:solidFill>
                <a:schemeClr val="bg1"/>
              </a:solidFill>
              <a:latin typeface="Calisto MT" panose="02040603050505030304" pitchFamily="18" charset="0"/>
              <a:cs typeface="Mongolian Baiti" panose="03000500000000000000" pitchFamily="66" charset="0"/>
            </a:endParaRPr>
          </a:p>
        </p:txBody>
      </p:sp>
      <p:sp>
        <p:nvSpPr>
          <p:cNvPr id="14" name="Freeform 20">
            <a:extLst>
              <a:ext uri="{FF2B5EF4-FFF2-40B4-BE49-F238E27FC236}">
                <a16:creationId xmlns:a16="http://schemas.microsoft.com/office/drawing/2014/main" id="{AEAA4E4C-D161-46C4-A61D-8C9ED711FE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20000">
            <a:off x="7549124" y="-8034"/>
            <a:ext cx="126924" cy="6876560"/>
          </a:xfrm>
          <a:custGeom>
            <a:avLst/>
            <a:gdLst>
              <a:gd name="connsiteX0" fmla="*/ 0 w 126924"/>
              <a:gd name="connsiteY0" fmla="*/ 0 h 6876560"/>
              <a:gd name="connsiteX1" fmla="*/ 126924 w 126924"/>
              <a:gd name="connsiteY1" fmla="*/ 6652 h 6876560"/>
              <a:gd name="connsiteX2" fmla="*/ 126924 w 126924"/>
              <a:gd name="connsiteY2" fmla="*/ 6876560 h 6876560"/>
              <a:gd name="connsiteX3" fmla="*/ 0 w 126924"/>
              <a:gd name="connsiteY3" fmla="*/ 6869908 h 6876560"/>
            </a:gdLst>
            <a:ahLst/>
            <a:cxnLst>
              <a:cxn ang="0">
                <a:pos x="connsiteX0" y="connsiteY0"/>
              </a:cxn>
              <a:cxn ang="0">
                <a:pos x="connsiteX1" y="connsiteY1"/>
              </a:cxn>
              <a:cxn ang="0">
                <a:pos x="connsiteX2" y="connsiteY2"/>
              </a:cxn>
              <a:cxn ang="0">
                <a:pos x="connsiteX3" y="connsiteY3"/>
              </a:cxn>
            </a:cxnLst>
            <a:rect l="l" t="t" r="r" b="b"/>
            <a:pathLst>
              <a:path w="126924" h="6876560">
                <a:moveTo>
                  <a:pt x="0" y="0"/>
                </a:moveTo>
                <a:lnTo>
                  <a:pt x="126924" y="6652"/>
                </a:lnTo>
                <a:lnTo>
                  <a:pt x="126924" y="6876560"/>
                </a:lnTo>
                <a:lnTo>
                  <a:pt x="0" y="686990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1">
            <a:extLst>
              <a:ext uri="{FF2B5EF4-FFF2-40B4-BE49-F238E27FC236}">
                <a16:creationId xmlns:a16="http://schemas.microsoft.com/office/drawing/2014/main" id="{CCA566AC-BCEC-4FCC-BC6A-F648801A2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220000">
            <a:off x="9838854" y="1058172"/>
            <a:ext cx="128016" cy="4591267"/>
          </a:xfrm>
          <a:custGeom>
            <a:avLst/>
            <a:gdLst>
              <a:gd name="connsiteX0" fmla="*/ 0 w 128016"/>
              <a:gd name="connsiteY0" fmla="*/ 0 h 4591267"/>
              <a:gd name="connsiteX1" fmla="*/ 128016 w 128016"/>
              <a:gd name="connsiteY1" fmla="*/ 6709 h 4591267"/>
              <a:gd name="connsiteX2" fmla="*/ 128016 w 128016"/>
              <a:gd name="connsiteY2" fmla="*/ 4591267 h 4591267"/>
              <a:gd name="connsiteX3" fmla="*/ 0 w 128016"/>
              <a:gd name="connsiteY3" fmla="*/ 4586650 h 4591267"/>
            </a:gdLst>
            <a:ahLst/>
            <a:cxnLst>
              <a:cxn ang="0">
                <a:pos x="connsiteX0" y="connsiteY0"/>
              </a:cxn>
              <a:cxn ang="0">
                <a:pos x="connsiteX1" y="connsiteY1"/>
              </a:cxn>
              <a:cxn ang="0">
                <a:pos x="connsiteX2" y="connsiteY2"/>
              </a:cxn>
              <a:cxn ang="0">
                <a:pos x="connsiteX3" y="connsiteY3"/>
              </a:cxn>
            </a:cxnLst>
            <a:rect l="l" t="t" r="r" b="b"/>
            <a:pathLst>
              <a:path w="128016" h="4591267">
                <a:moveTo>
                  <a:pt x="0" y="0"/>
                </a:moveTo>
                <a:lnTo>
                  <a:pt x="128016" y="6709"/>
                </a:lnTo>
                <a:lnTo>
                  <a:pt x="128016" y="4591267"/>
                </a:lnTo>
                <a:lnTo>
                  <a:pt x="0" y="45866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79770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Difference between disaster and situation of distress </a:t>
            </a: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76335" y="2134248"/>
            <a:ext cx="6338575" cy="334625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76469" y="2181443"/>
            <a:ext cx="3406214" cy="3214523"/>
          </a:xfrm>
          <a:prstGeom prst="rect">
            <a:avLst/>
          </a:prstGeom>
        </p:spPr>
      </p:pic>
    </p:spTree>
    <p:extLst>
      <p:ext uri="{BB962C8B-B14F-4D97-AF65-F5344CB8AC3E}">
        <p14:creationId xmlns:p14="http://schemas.microsoft.com/office/powerpoint/2010/main" val="2291210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0"/>
            <a:ext cx="10396882" cy="1151965"/>
          </a:xfrm>
        </p:spPr>
        <p:txBody>
          <a:bodyPr>
            <a:normAutofit/>
          </a:bodyPr>
          <a:lstStyle/>
          <a:p>
            <a:r>
              <a:rPr lang="en-US" dirty="0"/>
              <a:t>Plan and Prepare</a:t>
            </a:r>
          </a:p>
        </p:txBody>
      </p:sp>
      <p:graphicFrame>
        <p:nvGraphicFramePr>
          <p:cNvPr id="5" name="Content Placeholder 2">
            <a:extLst>
              <a:ext uri="{FF2B5EF4-FFF2-40B4-BE49-F238E27FC236}">
                <a16:creationId xmlns:a16="http://schemas.microsoft.com/office/drawing/2014/main" id="{B07071BC-334D-BD0E-2D39-E9684BB509DD}"/>
              </a:ext>
            </a:extLst>
          </p:cNvPr>
          <p:cNvGraphicFramePr>
            <a:graphicFrameLocks noGrp="1"/>
          </p:cNvGraphicFramePr>
          <p:nvPr>
            <p:ph sz="quarter" idx="13"/>
            <p:extLst>
              <p:ext uri="{D42A27DB-BD31-4B8C-83A1-F6EECF244321}">
                <p14:modId xmlns:p14="http://schemas.microsoft.com/office/powerpoint/2010/main" val="3093979204"/>
              </p:ext>
            </p:extLst>
          </p:nvPr>
        </p:nvGraphicFramePr>
        <p:xfrm>
          <a:off x="685800" y="2063750"/>
          <a:ext cx="10394950" cy="3311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93263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1">
                <a:shade val="48000"/>
                <a:satMod val="110000"/>
                <a:lumMod val="40000"/>
              </a:schemeClr>
              <a:schemeClr val="bg1">
                <a:tint val="90000"/>
                <a:lumMod val="106000"/>
              </a:schemeClr>
            </a:duotone>
          </a:blip>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91BDF7-74ED-406A-8A22-22721EE5FB5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1" name="Group 10">
            <a:extLst>
              <a:ext uri="{FF2B5EF4-FFF2-40B4-BE49-F238E27FC236}">
                <a16:creationId xmlns:a16="http://schemas.microsoft.com/office/drawing/2014/main" id="{13544B1A-9E28-4189-AE12-8CDBA2C0FAF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397" y="0"/>
            <a:ext cx="12005350" cy="6644081"/>
            <a:chOff x="-25397" y="0"/>
            <a:chExt cx="12005350" cy="6644081"/>
          </a:xfrm>
        </p:grpSpPr>
        <p:sp useBgFill="1">
          <p:nvSpPr>
            <p:cNvPr id="12" name="Rectangle 11">
              <a:extLst>
                <a:ext uri="{FF2B5EF4-FFF2-40B4-BE49-F238E27FC236}">
                  <a16:creationId xmlns:a16="http://schemas.microsoft.com/office/drawing/2014/main" id="{2B6A25A0-6CD9-45B3-A42D-509D3E2F2C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Freeform 11">
              <a:extLst>
                <a:ext uri="{FF2B5EF4-FFF2-40B4-BE49-F238E27FC236}">
                  <a16:creationId xmlns:a16="http://schemas.microsoft.com/office/drawing/2014/main" id="{28AFC8E5-EE69-4EDA-9BAA-D9650668BF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14" name="Rectangle 13">
              <a:extLst>
                <a:ext uri="{FF2B5EF4-FFF2-40B4-BE49-F238E27FC236}">
                  <a16:creationId xmlns:a16="http://schemas.microsoft.com/office/drawing/2014/main" id="{F71EE848-149F-4FB9-B7EF-229308554F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5600215"/>
              <a:ext cx="11706512" cy="780581"/>
            </a:xfrm>
            <a:prstGeom prst="rect">
              <a:avLst/>
            </a:prstGeom>
            <a:gradFill flip="none" rotWithShape="1">
              <a:gsLst>
                <a:gs pos="34000">
                  <a:schemeClr val="accent1"/>
                </a:gs>
                <a:gs pos="100000">
                  <a:schemeClr val="accent1">
                    <a:lumMod val="50000"/>
                  </a:scheme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pic>
        <p:nvPicPr>
          <p:cNvPr id="16" name="Picture 15">
            <a:extLst>
              <a:ext uri="{FF2B5EF4-FFF2-40B4-BE49-F238E27FC236}">
                <a16:creationId xmlns:a16="http://schemas.microsoft.com/office/drawing/2014/main" id="{90A9C49B-76D8-4E9B-B430-D1ADF40F1CF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8" name="Rectangle 17">
            <a:extLst>
              <a:ext uri="{FF2B5EF4-FFF2-40B4-BE49-F238E27FC236}">
                <a16:creationId xmlns:a16="http://schemas.microsoft.com/office/drawing/2014/main" id="{F88A5712-2FE0-4DD4-BDC6-099EA378A0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979952" cy="6644081"/>
          </a:xfrm>
          <a:prstGeom prst="rect">
            <a:avLst/>
          </a:prstGeom>
          <a:ln>
            <a:noFill/>
          </a:ln>
          <a:effectLst>
            <a:outerShdw blurRad="98425" dist="76200" dir="4380000" algn="tl" rotWithShape="0">
              <a:srgbClr val="000000">
                <a:alpha val="68000"/>
              </a:srgbClr>
            </a:outerShdw>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Freeform 9">
            <a:extLst>
              <a:ext uri="{FF2B5EF4-FFF2-40B4-BE49-F238E27FC236}">
                <a16:creationId xmlns:a16="http://schemas.microsoft.com/office/drawing/2014/main" id="{448E5503-E0F8-4B94-81A3-B1FA57623E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397" y="0"/>
            <a:ext cx="11773291" cy="6419514"/>
          </a:xfrm>
          <a:custGeom>
            <a:avLst/>
            <a:gdLst/>
            <a:ahLst/>
            <a:cxnLst/>
            <a:rect l="l" t="t" r="r" b="b"/>
            <a:pathLst>
              <a:path w="11773291" h="6419514">
                <a:moveTo>
                  <a:pt x="11750059" y="0"/>
                </a:moveTo>
                <a:lnTo>
                  <a:pt x="11773291" y="6419514"/>
                </a:lnTo>
                <a:lnTo>
                  <a:pt x="0" y="6411047"/>
                </a:lnTo>
              </a:path>
            </a:pathLst>
          </a:custGeom>
          <a:ln w="82550">
            <a:solidFill>
              <a:schemeClr val="tx1">
                <a:lumMod val="50000"/>
                <a:lumOff val="50000"/>
              </a:schemeClr>
            </a:solidFill>
            <a:miter lim="800000"/>
          </a:ln>
        </p:spPr>
        <p:style>
          <a:lnRef idx="2">
            <a:schemeClr val="accent1"/>
          </a:lnRef>
          <a:fillRef idx="0">
            <a:schemeClr val="accent1"/>
          </a:fillRef>
          <a:effectRef idx="1">
            <a:schemeClr val="accent1"/>
          </a:effectRef>
          <a:fontRef idx="minor">
            <a:schemeClr val="tx1"/>
          </a:fontRef>
        </p:style>
        <p:txBody>
          <a:bodyPr/>
          <a:lstStyle/>
          <a:p>
            <a:endParaRPr lang="en-US"/>
          </a:p>
        </p:txBody>
      </p:sp>
      <p:sp>
        <p:nvSpPr>
          <p:cNvPr id="22" name="Rectangle 21">
            <a:extLst>
              <a:ext uri="{FF2B5EF4-FFF2-40B4-BE49-F238E27FC236}">
                <a16:creationId xmlns:a16="http://schemas.microsoft.com/office/drawing/2014/main" id="{CE54F896-85E7-4403-9E37-1B004731F8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6" cy="6380796"/>
          </a:xfrm>
          <a:prstGeom prst="rect">
            <a:avLst/>
          </a:prstGeom>
          <a:gradFill flip="none" rotWithShape="1">
            <a:gsLst>
              <a:gs pos="34000">
                <a:schemeClr val="accent1"/>
              </a:gs>
              <a:gs pos="100000">
                <a:schemeClr val="accent1">
                  <a:lumMod val="60000"/>
                </a:schemeClr>
              </a:gs>
            </a:gsLst>
            <a:lin ang="8100000" scaled="1"/>
            <a:tileRect/>
          </a:gradFill>
          <a:ln>
            <a:no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title"/>
          </p:nvPr>
        </p:nvSpPr>
        <p:spPr>
          <a:xfrm>
            <a:off x="685802" y="685800"/>
            <a:ext cx="3381946" cy="4846967"/>
          </a:xfrm>
        </p:spPr>
        <p:txBody>
          <a:bodyPr vert="horz" lIns="91440" tIns="45720" rIns="91440" bIns="45720" rtlCol="0" anchor="ctr">
            <a:normAutofit/>
          </a:bodyPr>
          <a:lstStyle/>
          <a:p>
            <a:pPr algn="l"/>
            <a:r>
              <a:rPr lang="en-US">
                <a:solidFill>
                  <a:srgbClr val="FFFFFF"/>
                </a:solidFill>
              </a:rPr>
              <a:t>Plan and prepare</a:t>
            </a:r>
          </a:p>
        </p:txBody>
      </p:sp>
      <p:graphicFrame>
        <p:nvGraphicFramePr>
          <p:cNvPr id="5" name="Text Placeholder 2">
            <a:extLst>
              <a:ext uri="{FF2B5EF4-FFF2-40B4-BE49-F238E27FC236}">
                <a16:creationId xmlns:a16="http://schemas.microsoft.com/office/drawing/2014/main" id="{AE5B2BB0-6E6B-D0E2-FFBF-489FBC4A906F}"/>
              </a:ext>
            </a:extLst>
          </p:cNvPr>
          <p:cNvGraphicFramePr/>
          <p:nvPr>
            <p:extLst>
              <p:ext uri="{D42A27DB-BD31-4B8C-83A1-F6EECF244321}">
                <p14:modId xmlns:p14="http://schemas.microsoft.com/office/powerpoint/2010/main" val="1450552099"/>
              </p:ext>
            </p:extLst>
          </p:nvPr>
        </p:nvGraphicFramePr>
        <p:xfrm>
          <a:off x="5294108" y="685800"/>
          <a:ext cx="5759656" cy="48469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87521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85801"/>
            <a:ext cx="10394707" cy="1402080"/>
          </a:xfrm>
        </p:spPr>
        <p:txBody>
          <a:bodyPr/>
          <a:lstStyle/>
          <a:p>
            <a:r>
              <a:rPr lang="en-US" dirty="0"/>
              <a:t>Ra Preparation</a:t>
            </a:r>
          </a:p>
        </p:txBody>
      </p:sp>
      <p:sp>
        <p:nvSpPr>
          <p:cNvPr id="3" name="Text Placeholder 2"/>
          <p:cNvSpPr>
            <a:spLocks noGrp="1"/>
          </p:cNvSpPr>
          <p:nvPr>
            <p:ph type="body" idx="1"/>
          </p:nvPr>
        </p:nvSpPr>
        <p:spPr>
          <a:xfrm>
            <a:off x="685801" y="2087881"/>
            <a:ext cx="10394707" cy="3294000"/>
          </a:xfrm>
        </p:spPr>
        <p:txBody>
          <a:bodyPr/>
          <a:lstStyle/>
          <a:p>
            <a:pPr marL="342900" lvl="0" indent="-342900">
              <a:buFont typeface="Wingdings" panose="05000000000000000000" pitchFamily="2" charset="2"/>
              <a:buChar char="Ø"/>
            </a:pPr>
            <a:r>
              <a:rPr lang="en-US" dirty="0">
                <a:solidFill>
                  <a:schemeClr val="tx1"/>
                </a:solidFill>
                <a:latin typeface="Tw Cen MT Condensed Extra Bold" panose="020B0803020202020204" pitchFamily="34" charset="0"/>
              </a:rPr>
              <a:t>Become familiar with the approval process for using USDA Foods in disasters</a:t>
            </a:r>
          </a:p>
          <a:p>
            <a:pPr marL="342900" lvl="0" indent="-342900">
              <a:buFont typeface="Wingdings" panose="05000000000000000000" pitchFamily="2" charset="2"/>
              <a:buChar char="Ø"/>
            </a:pPr>
            <a:r>
              <a:rPr lang="en-US" dirty="0">
                <a:solidFill>
                  <a:schemeClr val="tx1"/>
                </a:solidFill>
                <a:latin typeface="Tw Cen MT Condensed Extra Bold" panose="020B0803020202020204" pitchFamily="34" charset="0"/>
              </a:rPr>
              <a:t>Establish/maintain/update emergency contact information for all key players</a:t>
            </a:r>
          </a:p>
          <a:p>
            <a:pPr marL="342900" lvl="0" indent="-342900">
              <a:buFont typeface="Wingdings" panose="05000000000000000000" pitchFamily="2" charset="2"/>
              <a:buChar char="Ø"/>
            </a:pPr>
            <a:r>
              <a:rPr lang="en-US" dirty="0">
                <a:solidFill>
                  <a:schemeClr val="tx1"/>
                </a:solidFill>
                <a:latin typeface="Tw Cen MT Condensed Extra Bold" panose="020B0803020202020204" pitchFamily="34" charset="0"/>
              </a:rPr>
              <a:t>Coordinate and communicate all necessary information with partners at your State and local government level and with non-governmental organizations </a:t>
            </a:r>
          </a:p>
          <a:p>
            <a:pPr marL="342900" lvl="0" indent="-342900">
              <a:buFont typeface="Wingdings" panose="05000000000000000000" pitchFamily="2" charset="2"/>
              <a:buChar char="Ø"/>
            </a:pPr>
            <a:r>
              <a:rPr lang="en-US" dirty="0">
                <a:solidFill>
                  <a:schemeClr val="tx1"/>
                </a:solidFill>
                <a:latin typeface="Tw Cen MT Condensed Extra Bold" panose="020B0803020202020204" pitchFamily="34" charset="0"/>
              </a:rPr>
              <a:t>RAs should provide training for applicable staff on the disaster plan and the role of USDA Foods annually</a:t>
            </a:r>
          </a:p>
          <a:p>
            <a:pPr marL="342900" lvl="0" indent="-342900">
              <a:buFont typeface="Wingdings" panose="05000000000000000000" pitchFamily="2" charset="2"/>
              <a:buChar char="Ø"/>
            </a:pPr>
            <a:r>
              <a:rPr lang="en-US" dirty="0">
                <a:solidFill>
                  <a:schemeClr val="tx1"/>
                </a:solidFill>
                <a:latin typeface="Tw Cen MT Condensed Extra Bold" panose="020B0803020202020204" pitchFamily="34" charset="0"/>
              </a:rPr>
              <a:t>Compile USDA Foods inventory information</a:t>
            </a:r>
          </a:p>
          <a:p>
            <a:endParaRPr lang="en-US" dirty="0"/>
          </a:p>
        </p:txBody>
      </p:sp>
    </p:spTree>
    <p:extLst>
      <p:ext uri="{BB962C8B-B14F-4D97-AF65-F5344CB8AC3E}">
        <p14:creationId xmlns:p14="http://schemas.microsoft.com/office/powerpoint/2010/main" val="2423405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1" y="198120"/>
            <a:ext cx="10394707" cy="1021079"/>
          </a:xfrm>
        </p:spPr>
        <p:txBody>
          <a:bodyPr>
            <a:normAutofit/>
          </a:bodyPr>
          <a:lstStyle/>
          <a:p>
            <a:r>
              <a:rPr lang="en-US" dirty="0"/>
              <a:t>RA Preparation</a:t>
            </a:r>
          </a:p>
        </p:txBody>
      </p:sp>
      <p:sp>
        <p:nvSpPr>
          <p:cNvPr id="3" name="Text Placeholder 2"/>
          <p:cNvSpPr>
            <a:spLocks noGrp="1"/>
          </p:cNvSpPr>
          <p:nvPr>
            <p:ph type="body" idx="1"/>
          </p:nvPr>
        </p:nvSpPr>
        <p:spPr>
          <a:xfrm>
            <a:off x="762001" y="1706880"/>
            <a:ext cx="10394707" cy="4754879"/>
          </a:xfrm>
        </p:spPr>
        <p:txBody>
          <a:bodyPr>
            <a:normAutofit/>
          </a:bodyPr>
          <a:lstStyle/>
          <a:p>
            <a:pPr marL="342900" lvl="0" indent="-342900">
              <a:buFont typeface="Arial" panose="020B0604020202020204" pitchFamily="34" charset="0"/>
              <a:buChar char="•"/>
            </a:pPr>
            <a:r>
              <a:rPr lang="en-US" b="1" dirty="0">
                <a:solidFill>
                  <a:schemeClr val="tx1"/>
                </a:solidFill>
                <a:latin typeface="Tw Cen MT" panose="020B0602020104020603" pitchFamily="34" charset="0"/>
              </a:rPr>
              <a:t>Maintain emergency contact lists to include work numbers, cell numbers, and e-mail addresses of designated disaster personnel and central office administration</a:t>
            </a:r>
          </a:p>
          <a:p>
            <a:pPr marL="342900" lvl="0" indent="-342900">
              <a:buFont typeface="Arial" panose="020B0604020202020204" pitchFamily="34" charset="0"/>
              <a:buChar char="•"/>
            </a:pPr>
            <a:r>
              <a:rPr lang="en-US" b="1" dirty="0">
                <a:solidFill>
                  <a:schemeClr val="tx1"/>
                </a:solidFill>
                <a:latin typeface="Tw Cen MT" panose="020B0602020104020603" pitchFamily="34" charset="0"/>
              </a:rPr>
              <a:t>Provide emergency RA contact information to essential DA personnel</a:t>
            </a:r>
          </a:p>
          <a:p>
            <a:pPr marL="342900" lvl="0" indent="-342900">
              <a:buFont typeface="Arial" panose="020B0604020202020204" pitchFamily="34" charset="0"/>
              <a:buChar char="•"/>
            </a:pPr>
            <a:r>
              <a:rPr lang="en-US" b="1" dirty="0">
                <a:solidFill>
                  <a:schemeClr val="tx1"/>
                </a:solidFill>
                <a:latin typeface="Tw Cen MT" panose="020B0602020104020603" pitchFamily="34" charset="0"/>
              </a:rPr>
              <a:t>Assess current inventories of USDA Foods that may be needed to supplement non-governmental organizations and state emergency response agencies and report USDA Foods inventories to DA if requested</a:t>
            </a:r>
          </a:p>
          <a:p>
            <a:pPr marL="342900" lvl="0" indent="-342900">
              <a:buFont typeface="Arial" panose="020B0604020202020204" pitchFamily="34" charset="0"/>
              <a:buChar char="•"/>
            </a:pPr>
            <a:r>
              <a:rPr lang="en-US" b="1" dirty="0">
                <a:solidFill>
                  <a:schemeClr val="tx1"/>
                </a:solidFill>
                <a:latin typeface="Tw Cen MT" panose="020B0602020104020603" pitchFamily="34" charset="0"/>
              </a:rPr>
              <a:t>Provide location, dates, and times for disaster feeding to the DA</a:t>
            </a:r>
          </a:p>
          <a:p>
            <a:endParaRPr lang="en-US" sz="2400" dirty="0">
              <a:solidFill>
                <a:schemeClr val="tx1"/>
              </a:solidFill>
            </a:endParaRPr>
          </a:p>
        </p:txBody>
      </p:sp>
    </p:spTree>
    <p:extLst>
      <p:ext uri="{BB962C8B-B14F-4D97-AF65-F5344CB8AC3E}">
        <p14:creationId xmlns:p14="http://schemas.microsoft.com/office/powerpoint/2010/main" val="253933525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ain Event">
  <a:themeElements>
    <a:clrScheme name="Main Event">
      <a:dk1>
        <a:sysClr val="windowText" lastClr="000000"/>
      </a:dk1>
      <a:lt1>
        <a:sysClr val="window" lastClr="FFFFFF"/>
      </a:lt1>
      <a:dk2>
        <a:srgbClr val="424242"/>
      </a:dk2>
      <a:lt2>
        <a:srgbClr val="C8C8C8"/>
      </a:lt2>
      <a:accent1>
        <a:srgbClr val="B80E0F"/>
      </a:accent1>
      <a:accent2>
        <a:srgbClr val="A6987D"/>
      </a:accent2>
      <a:accent3>
        <a:srgbClr val="7F9A71"/>
      </a:accent3>
      <a:accent4>
        <a:srgbClr val="64969F"/>
      </a:accent4>
      <a:accent5>
        <a:srgbClr val="9B75B2"/>
      </a:accent5>
      <a:accent6>
        <a:srgbClr val="80737A"/>
      </a:accent6>
      <a:hlink>
        <a:srgbClr val="F21213"/>
      </a:hlink>
      <a:folHlink>
        <a:srgbClr val="B6A394"/>
      </a:folHlink>
    </a:clrScheme>
    <a:fontScheme name="Main Event">
      <a:majorFont>
        <a:latin typeface="Impact" panose="020B080603090205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Impact" panose="020B080603090205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in Event">
      <a:fillStyleLst>
        <a:solidFill>
          <a:schemeClr val="phClr"/>
        </a:solidFill>
        <a:solidFill>
          <a:schemeClr val="phClr">
            <a:tint val="69000"/>
            <a:satMod val="105000"/>
            <a:lumMod val="110000"/>
          </a:schemeClr>
        </a:solidFill>
        <a:blipFill>
          <a:blip xmlns:r="http://schemas.openxmlformats.org/officeDocument/2006/relationships" r:embed="rId1">
            <a:duotone>
              <a:schemeClr val="phClr">
                <a:shade val="88000"/>
                <a:lumMod val="88000"/>
              </a:schemeClr>
              <a:schemeClr val="phClr"/>
            </a:duotone>
          </a:blip>
          <a:tile tx="0" ty="0" sx="100000" sy="100000" flip="none" algn="tl"/>
        </a:blipFill>
      </a:fillStyleLst>
      <a:lnStyleLst>
        <a:ln w="9525" cap="flat" cmpd="sng" algn="ctr">
          <a:solidFill>
            <a:schemeClr val="phClr">
              <a:shade val="60000"/>
            </a:scheme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effectStyle>
        <a:effectStyle>
          <a:effectLst>
            <a:outerShdw blurRad="25400" dist="127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88000"/>
              </a:schemeClr>
            </a:gs>
          </a:gsLst>
          <a:lin ang="5400000" scaled="0"/>
        </a:gradFill>
        <a:blipFill>
          <a:blip xmlns:r="http://schemas.openxmlformats.org/officeDocument/2006/relationships" r:embed="rId2">
            <a:duotone>
              <a:schemeClr val="phClr">
                <a:shade val="48000"/>
                <a:satMod val="110000"/>
                <a:lumMod val="40000"/>
              </a:schemeClr>
              <a:schemeClr val="phClr">
                <a:tint val="90000"/>
                <a:lumMod val="106000"/>
              </a:schemeClr>
            </a:duotone>
          </a:blip>
          <a:stretch/>
        </a:blipFill>
      </a:bgFillStyleLst>
    </a:fmtScheme>
  </a:themeElements>
  <a:objectDefaults/>
  <a:extraClrSchemeLst/>
  <a:extLst>
    <a:ext uri="{05A4C25C-085E-4340-85A3-A5531E510DB2}">
      <thm15:themeFamily xmlns:thm15="http://schemas.microsoft.com/office/thememl/2012/main" name="Main Event" id="{AC372BB4-D83D-411E-B849-B641926BA760}" vid="{F1EFBDE3-1A95-4E3D-81AD-1F53D65BEA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Main Event</Template>
  <TotalTime>27599</TotalTime>
  <Words>1229</Words>
  <Application>Microsoft Office PowerPoint</Application>
  <PresentationFormat>Widescreen</PresentationFormat>
  <Paragraphs>106</Paragraphs>
  <Slides>30</Slides>
  <Notes>9</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39" baseType="lpstr">
      <vt:lpstr>Arial</vt:lpstr>
      <vt:lpstr>Calibri</vt:lpstr>
      <vt:lpstr>Calisto MT</vt:lpstr>
      <vt:lpstr>Impact</vt:lpstr>
      <vt:lpstr>Tw Cen MT</vt:lpstr>
      <vt:lpstr>Tw Cen MT Condensed Extra Bold</vt:lpstr>
      <vt:lpstr>Wingdings</vt:lpstr>
      <vt:lpstr>Main Event</vt:lpstr>
      <vt:lpstr>Worksheet</vt:lpstr>
      <vt:lpstr>Food assistance during Disasters/emergencies</vt:lpstr>
      <vt:lpstr>Presentation will address</vt:lpstr>
      <vt:lpstr>Disaster team Map</vt:lpstr>
      <vt:lpstr>What is a disaster/situation of distress?</vt:lpstr>
      <vt:lpstr>Difference between disaster and situation of distress </vt:lpstr>
      <vt:lpstr>Plan and Prepare</vt:lpstr>
      <vt:lpstr>Plan and prepare</vt:lpstr>
      <vt:lpstr>Ra Preparation</vt:lpstr>
      <vt:lpstr>RA Preparation</vt:lpstr>
      <vt:lpstr>Emergency contact list</vt:lpstr>
      <vt:lpstr>RA Response during a disaster</vt:lpstr>
      <vt:lpstr>PowerPoint Presentation</vt:lpstr>
      <vt:lpstr>USDA food requests for disaster relief organizations  </vt:lpstr>
      <vt:lpstr>Southern Baptist-red cross</vt:lpstr>
      <vt:lpstr>Kda emergency inventory report FD-52</vt:lpstr>
      <vt:lpstr>Fd-52</vt:lpstr>
      <vt:lpstr>PowerPoint Presentation</vt:lpstr>
      <vt:lpstr>Usda food emergency feeding report fd-50</vt:lpstr>
      <vt:lpstr>Fd-50</vt:lpstr>
      <vt:lpstr>PowerPoint Presentation</vt:lpstr>
      <vt:lpstr>PowerPoint Presentation</vt:lpstr>
      <vt:lpstr>What do I do if the red cross requests usda foods? </vt:lpstr>
      <vt:lpstr>How can my school district prepare for a disaster? </vt:lpstr>
      <vt:lpstr>PowerPoint Presentation</vt:lpstr>
      <vt:lpstr>When will my district be reimbursed for our usda foods? </vt:lpstr>
      <vt:lpstr>Dec 10th, 2021- Tornado response </vt:lpstr>
      <vt:lpstr>Harrison County Flood - 2019</vt:lpstr>
      <vt:lpstr>Eastern KY Flooding- July 26-28th</vt:lpstr>
      <vt:lpstr>PowerPoint Presentation</vt:lpstr>
      <vt:lpstr>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Disaster/emergency rapid response</dc:title>
  <dc:creator>Risner, Jessica L (AGR)</dc:creator>
  <cp:lastModifiedBy>Loman, Brooke (AGR)</cp:lastModifiedBy>
  <cp:revision>105</cp:revision>
  <dcterms:created xsi:type="dcterms:W3CDTF">2020-10-13T17:54:40Z</dcterms:created>
  <dcterms:modified xsi:type="dcterms:W3CDTF">2024-08-05T13:04:15Z</dcterms:modified>
</cp:coreProperties>
</file>