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3" r:id="rId5"/>
    <p:sldId id="274" r:id="rId6"/>
    <p:sldId id="277" r:id="rId7"/>
    <p:sldId id="276" r:id="rId8"/>
    <p:sldId id="278" r:id="rId9"/>
    <p:sldId id="280" r:id="rId10"/>
    <p:sldId id="270" r:id="rId11"/>
    <p:sldId id="275" r:id="rId12"/>
    <p:sldId id="259" r:id="rId13"/>
    <p:sldId id="264" r:id="rId14"/>
    <p:sldId id="263" r:id="rId15"/>
    <p:sldId id="271" r:id="rId16"/>
    <p:sldId id="279" r:id="rId17"/>
    <p:sldId id="281" r:id="rId18"/>
    <p:sldId id="272" r:id="rId19"/>
  </p:sldIdLst>
  <p:sldSz cx="18288000" cy="10287000"/>
  <p:notesSz cx="6858000" cy="9144000"/>
  <p:embeddedFontLst>
    <p:embeddedFont>
      <p:font typeface="Archivo Narrow" panose="020B0604020202020204" charset="0"/>
      <p:regular r:id="rId20"/>
    </p:embeddedFont>
    <p:embeddedFont>
      <p:font typeface="Archivo Narrow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557" autoAdjust="0"/>
  </p:normalViewPr>
  <p:slideViewPr>
    <p:cSldViewPr>
      <p:cViewPr varScale="1">
        <p:scale>
          <a:sx n="72" d="100"/>
          <a:sy n="72" d="100"/>
        </p:scale>
        <p:origin x="5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usda.gov/sites/default/files/documents/USDA-OASCR%20P-Complaint-Form-0508-0002-508-11-28-17Fax2Mail.pdf" TargetMode="External"/><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hyperlink" Target="mailto:program.intake@usda.gov"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Alan.Peck@ky.gov"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mailto:Tina.Garland@ky.gov" TargetMode="External"/><Relationship Id="rId5" Type="http://schemas.openxmlformats.org/officeDocument/2006/relationships/hyperlink" Target="mailto:Jesse.Frye@ky.gov" TargetMode="Externa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grpSp>
        <p:nvGrpSpPr>
          <p:cNvPr id="3" name="Group 3"/>
          <p:cNvGrpSpPr/>
          <p:nvPr/>
        </p:nvGrpSpPr>
        <p:grpSpPr>
          <a:xfrm>
            <a:off x="2353451" y="1451384"/>
            <a:ext cx="13774422" cy="7806916"/>
            <a:chOff x="0" y="0"/>
            <a:chExt cx="3627831" cy="1741008"/>
          </a:xfrm>
        </p:grpSpPr>
        <p:sp>
          <p:nvSpPr>
            <p:cNvPr id="4" name="Freeform 4"/>
            <p:cNvSpPr/>
            <p:nvPr/>
          </p:nvSpPr>
          <p:spPr>
            <a:xfrm>
              <a:off x="0" y="0"/>
              <a:ext cx="3627831" cy="1741008"/>
            </a:xfrm>
            <a:custGeom>
              <a:avLst/>
              <a:gdLst/>
              <a:ahLst/>
              <a:cxnLst/>
              <a:rect l="l" t="t" r="r" b="b"/>
              <a:pathLst>
                <a:path w="3627831" h="1741008">
                  <a:moveTo>
                    <a:pt x="0" y="0"/>
                  </a:moveTo>
                  <a:lnTo>
                    <a:pt x="3627831" y="0"/>
                  </a:lnTo>
                  <a:lnTo>
                    <a:pt x="3627831" y="1741008"/>
                  </a:lnTo>
                  <a:lnTo>
                    <a:pt x="0" y="1741008"/>
                  </a:lnTo>
                  <a:close/>
                </a:path>
              </a:pathLst>
            </a:custGeom>
            <a:solidFill>
              <a:srgbClr val="213D10">
                <a:alpha val="60000"/>
              </a:srgbClr>
            </a:solidFill>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8" name="TextBox 8"/>
          <p:cNvSpPr txBox="1"/>
          <p:nvPr/>
        </p:nvSpPr>
        <p:spPr>
          <a:xfrm>
            <a:off x="2609748" y="2885487"/>
            <a:ext cx="13014456" cy="2370407"/>
          </a:xfrm>
          <a:prstGeom prst="rect">
            <a:avLst/>
          </a:prstGeom>
        </p:spPr>
        <p:txBody>
          <a:bodyPr lIns="0" tIns="0" rIns="0" bIns="0" rtlCol="0" anchor="t">
            <a:spAutoFit/>
          </a:bodyPr>
          <a:lstStyle/>
          <a:p>
            <a:pPr algn="ctr">
              <a:lnSpc>
                <a:spcPts val="9522"/>
              </a:lnSpc>
            </a:pPr>
            <a:r>
              <a:rPr lang="en-US" sz="6801">
                <a:solidFill>
                  <a:srgbClr val="FFFFFF"/>
                </a:solidFill>
                <a:latin typeface="Archivo Narrow Bold"/>
              </a:rPr>
              <a:t>SENIOR FARMERS MARKET NUTRITION PROGRAM</a:t>
            </a:r>
          </a:p>
        </p:txBody>
      </p:sp>
      <p:sp>
        <p:nvSpPr>
          <p:cNvPr id="9" name="TextBox 9"/>
          <p:cNvSpPr txBox="1"/>
          <p:nvPr/>
        </p:nvSpPr>
        <p:spPr>
          <a:xfrm>
            <a:off x="2353451" y="5252882"/>
            <a:ext cx="13774422" cy="988694"/>
          </a:xfrm>
          <a:prstGeom prst="rect">
            <a:avLst/>
          </a:prstGeom>
        </p:spPr>
        <p:txBody>
          <a:bodyPr lIns="0" tIns="0" rIns="0" bIns="0" rtlCol="0" anchor="t">
            <a:spAutoFit/>
          </a:bodyPr>
          <a:lstStyle/>
          <a:p>
            <a:pPr algn="ctr">
              <a:lnSpc>
                <a:spcPts val="7980"/>
              </a:lnSpc>
            </a:pPr>
            <a:r>
              <a:rPr lang="en-US" sz="5700">
                <a:solidFill>
                  <a:srgbClr val="FFBA00"/>
                </a:solidFill>
                <a:latin typeface="Apricots Bold"/>
              </a:rPr>
              <a:t>Kentucky Department of Agriculture</a:t>
            </a:r>
          </a:p>
        </p:txBody>
      </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3800" y="3754378"/>
            <a:ext cx="847138" cy="1516131"/>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2329" y="3720026"/>
            <a:ext cx="847138" cy="1516131"/>
          </a:xfrm>
          <a:prstGeom prst="rect">
            <a:avLst/>
          </a:prstGeom>
        </p:spPr>
      </p:pic>
      <p:pic>
        <p:nvPicPr>
          <p:cNvPr id="16" name="Picture 16"/>
          <p:cNvPicPr>
            <a:picLocks noChangeAspect="1"/>
          </p:cNvPicPr>
          <p:nvPr/>
        </p:nvPicPr>
        <p:blipFill>
          <a:blip r:embed="rId5"/>
          <a:srcRect/>
          <a:stretch>
            <a:fillRect/>
          </a:stretch>
        </p:blipFill>
        <p:spPr>
          <a:xfrm>
            <a:off x="8237516" y="7927335"/>
            <a:ext cx="1812969" cy="2185949"/>
          </a:xfrm>
          <a:prstGeom prst="rect">
            <a:avLst/>
          </a:prstGeom>
        </p:spPr>
      </p:pic>
      <p:sp>
        <p:nvSpPr>
          <p:cNvPr id="17" name="TextBox 17"/>
          <p:cNvSpPr txBox="1"/>
          <p:nvPr/>
        </p:nvSpPr>
        <p:spPr>
          <a:xfrm>
            <a:off x="5489638" y="2380124"/>
            <a:ext cx="7308723" cy="431800"/>
          </a:xfrm>
          <a:prstGeom prst="rect">
            <a:avLst/>
          </a:prstGeom>
        </p:spPr>
        <p:txBody>
          <a:bodyPr lIns="0" tIns="0" rIns="0" bIns="0" rtlCol="0" anchor="t">
            <a:spAutoFit/>
          </a:bodyPr>
          <a:lstStyle/>
          <a:p>
            <a:pPr algn="ctr">
              <a:lnSpc>
                <a:spcPts val="3499"/>
              </a:lnSpc>
            </a:pPr>
            <a:r>
              <a:rPr lang="en-US" sz="2499">
                <a:solidFill>
                  <a:srgbClr val="FFFFFF"/>
                </a:solidFill>
                <a:latin typeface="Archivo Narrow Bold"/>
              </a:rPr>
              <a:t>FOODS DIVISION</a:t>
            </a:r>
          </a:p>
        </p:txBody>
      </p:sp>
      <p:sp>
        <p:nvSpPr>
          <p:cNvPr id="18" name="TextBox 18"/>
          <p:cNvSpPr txBox="1"/>
          <p:nvPr/>
        </p:nvSpPr>
        <p:spPr>
          <a:xfrm>
            <a:off x="2610508" y="1662574"/>
            <a:ext cx="13066984" cy="431800"/>
          </a:xfrm>
          <a:prstGeom prst="rect">
            <a:avLst/>
          </a:prstGeom>
        </p:spPr>
        <p:txBody>
          <a:bodyPr lIns="0" tIns="0" rIns="0" bIns="0" rtlCol="0" anchor="t">
            <a:spAutoFit/>
          </a:bodyPr>
          <a:lstStyle/>
          <a:p>
            <a:pPr algn="ctr">
              <a:lnSpc>
                <a:spcPts val="3499"/>
              </a:lnSpc>
            </a:pPr>
            <a:r>
              <a:rPr lang="en-US" sz="2499" spc="662">
                <a:solidFill>
                  <a:srgbClr val="FFFFFF"/>
                </a:solidFill>
                <a:latin typeface="Archivo Narrow Bold"/>
              </a:rPr>
              <a:t>https://www.kyagr.com/consumer/senior-farmer-market.html</a:t>
            </a:r>
          </a:p>
        </p:txBody>
      </p:sp>
      <p:sp>
        <p:nvSpPr>
          <p:cNvPr id="19" name="TextBox 19"/>
          <p:cNvSpPr txBox="1"/>
          <p:nvPr/>
        </p:nvSpPr>
        <p:spPr>
          <a:xfrm>
            <a:off x="2609748" y="7495535"/>
            <a:ext cx="4184810" cy="431800"/>
          </a:xfrm>
          <a:prstGeom prst="rect">
            <a:avLst/>
          </a:prstGeom>
        </p:spPr>
        <p:txBody>
          <a:bodyPr lIns="0" tIns="0" rIns="0" bIns="0" rtlCol="0" anchor="t">
            <a:spAutoFit/>
          </a:bodyPr>
          <a:lstStyle/>
          <a:p>
            <a:pPr algn="ctr">
              <a:lnSpc>
                <a:spcPts val="3499"/>
              </a:lnSpc>
            </a:pPr>
            <a:r>
              <a:rPr lang="en-US" sz="2499" spc="662">
                <a:solidFill>
                  <a:srgbClr val="FFFFFF"/>
                </a:solidFill>
                <a:latin typeface="Archivo Narrow Bold"/>
              </a:rPr>
              <a:t>Presented by:</a:t>
            </a:r>
          </a:p>
        </p:txBody>
      </p:sp>
      <p:sp>
        <p:nvSpPr>
          <p:cNvPr id="20" name="TextBox 20"/>
          <p:cNvSpPr txBox="1"/>
          <p:nvPr/>
        </p:nvSpPr>
        <p:spPr>
          <a:xfrm>
            <a:off x="11326768" y="7490641"/>
            <a:ext cx="4801105" cy="874535"/>
          </a:xfrm>
          <a:prstGeom prst="rect">
            <a:avLst/>
          </a:prstGeom>
        </p:spPr>
        <p:txBody>
          <a:bodyPr lIns="0" tIns="0" rIns="0" bIns="0" rtlCol="0" anchor="t">
            <a:spAutoFit/>
          </a:bodyPr>
          <a:lstStyle/>
          <a:p>
            <a:pPr algn="ctr">
              <a:lnSpc>
                <a:spcPts val="3499"/>
              </a:lnSpc>
            </a:pPr>
            <a:r>
              <a:rPr lang="en-US" sz="2499" spc="662" dirty="0">
                <a:solidFill>
                  <a:srgbClr val="FFFFFF"/>
                </a:solidFill>
                <a:latin typeface="Archivo Narrow Bold"/>
              </a:rPr>
              <a:t>Jesse Frye</a:t>
            </a:r>
          </a:p>
          <a:p>
            <a:pPr algn="ctr">
              <a:lnSpc>
                <a:spcPts val="3499"/>
              </a:lnSpc>
            </a:pPr>
            <a:r>
              <a:rPr lang="en-US" sz="2499" spc="662" dirty="0">
                <a:solidFill>
                  <a:srgbClr val="FFFFFF"/>
                </a:solidFill>
                <a:latin typeface="Archivo Narrow Bold"/>
              </a:rPr>
              <a:t>Tina Garland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33" b="7733"/>
          <a:stretch>
            <a:fillRect/>
          </a:stretch>
        </p:blipFill>
        <p:spPr>
          <a:xfrm>
            <a:off x="0" y="0"/>
            <a:ext cx="18288000" cy="10287000"/>
          </a:xfrm>
          <a:prstGeom prst="rect">
            <a:avLst/>
          </a:prstGeom>
        </p:spPr>
      </p:pic>
      <p:grpSp>
        <p:nvGrpSpPr>
          <p:cNvPr id="3" name="Group 3"/>
          <p:cNvGrpSpPr/>
          <p:nvPr/>
        </p:nvGrpSpPr>
        <p:grpSpPr>
          <a:xfrm>
            <a:off x="1087292" y="4654104"/>
            <a:ext cx="3518389" cy="4297924"/>
            <a:chOff x="0" y="0"/>
            <a:chExt cx="926654" cy="1131964"/>
          </a:xfrm>
        </p:grpSpPr>
        <p:sp>
          <p:nvSpPr>
            <p:cNvPr id="4" name="Freeform 4"/>
            <p:cNvSpPr/>
            <p:nvPr/>
          </p:nvSpPr>
          <p:spPr>
            <a:xfrm>
              <a:off x="0" y="0"/>
              <a:ext cx="926654" cy="1131964"/>
            </a:xfrm>
            <a:custGeom>
              <a:avLst/>
              <a:gdLst/>
              <a:ahLst/>
              <a:cxnLst/>
              <a:rect l="l" t="t" r="r" b="b"/>
              <a:pathLst>
                <a:path w="926654" h="1131964">
                  <a:moveTo>
                    <a:pt x="22004" y="0"/>
                  </a:moveTo>
                  <a:lnTo>
                    <a:pt x="904650" y="0"/>
                  </a:lnTo>
                  <a:cubicBezTo>
                    <a:pt x="910486" y="0"/>
                    <a:pt x="916083" y="2318"/>
                    <a:pt x="920209" y="6445"/>
                  </a:cubicBezTo>
                  <a:cubicBezTo>
                    <a:pt x="924336" y="10571"/>
                    <a:pt x="926654" y="16168"/>
                    <a:pt x="926654" y="22004"/>
                  </a:cubicBezTo>
                  <a:lnTo>
                    <a:pt x="926654" y="1109959"/>
                  </a:lnTo>
                  <a:cubicBezTo>
                    <a:pt x="926654" y="1115795"/>
                    <a:pt x="924336" y="1121392"/>
                    <a:pt x="920209" y="1125519"/>
                  </a:cubicBezTo>
                  <a:cubicBezTo>
                    <a:pt x="916083" y="1129645"/>
                    <a:pt x="910486" y="1131964"/>
                    <a:pt x="904650" y="1131964"/>
                  </a:cubicBezTo>
                  <a:lnTo>
                    <a:pt x="22004" y="1131964"/>
                  </a:lnTo>
                  <a:cubicBezTo>
                    <a:pt x="16168" y="1131964"/>
                    <a:pt x="10571" y="1129645"/>
                    <a:pt x="6445" y="1125519"/>
                  </a:cubicBezTo>
                  <a:cubicBezTo>
                    <a:pt x="2318" y="1121392"/>
                    <a:pt x="0" y="1115795"/>
                    <a:pt x="0" y="1109959"/>
                  </a:cubicBezTo>
                  <a:lnTo>
                    <a:pt x="0" y="22004"/>
                  </a:lnTo>
                  <a:cubicBezTo>
                    <a:pt x="0" y="16168"/>
                    <a:pt x="2318" y="10571"/>
                    <a:pt x="6445" y="6445"/>
                  </a:cubicBezTo>
                  <a:cubicBezTo>
                    <a:pt x="10571" y="2318"/>
                    <a:pt x="16168" y="0"/>
                    <a:pt x="22004" y="0"/>
                  </a:cubicBezTo>
                  <a:close/>
                </a:path>
              </a:pathLst>
            </a:custGeom>
            <a:solidFill>
              <a:srgbClr val="2A4B16">
                <a:alpha val="80000"/>
              </a:srgbClr>
            </a:solidFill>
            <a:ln>
              <a:noFill/>
            </a:ln>
          </p:spPr>
          <p:txBody>
            <a:bodyPr/>
            <a:lstStyle/>
            <a:p>
              <a:endParaRPr lang="en-US" dirty="0"/>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a:off x="1086396" y="4713287"/>
            <a:ext cx="753091" cy="860425"/>
            <a:chOff x="0" y="0"/>
            <a:chExt cx="198345" cy="226614"/>
          </a:xfrm>
        </p:grpSpPr>
        <p:sp>
          <p:nvSpPr>
            <p:cNvPr id="8" name="Freeform 8"/>
            <p:cNvSpPr/>
            <p:nvPr/>
          </p:nvSpPr>
          <p:spPr>
            <a:xfrm>
              <a:off x="0" y="0"/>
              <a:ext cx="198345" cy="226614"/>
            </a:xfrm>
            <a:custGeom>
              <a:avLst/>
              <a:gdLst/>
              <a:ahLst/>
              <a:cxnLst/>
              <a:rect l="l" t="t" r="r" b="b"/>
              <a:pathLst>
                <a:path w="198345" h="226614">
                  <a:moveTo>
                    <a:pt x="99173" y="0"/>
                  </a:moveTo>
                  <a:lnTo>
                    <a:pt x="99173" y="0"/>
                  </a:lnTo>
                  <a:cubicBezTo>
                    <a:pt x="153944" y="0"/>
                    <a:pt x="198345" y="44401"/>
                    <a:pt x="198345" y="99173"/>
                  </a:cubicBezTo>
                  <a:lnTo>
                    <a:pt x="198345" y="127441"/>
                  </a:lnTo>
                  <a:cubicBezTo>
                    <a:pt x="198345" y="182213"/>
                    <a:pt x="153944" y="226614"/>
                    <a:pt x="99173" y="226614"/>
                  </a:cubicBezTo>
                  <a:lnTo>
                    <a:pt x="99173" y="226614"/>
                  </a:lnTo>
                  <a:cubicBezTo>
                    <a:pt x="44401" y="226614"/>
                    <a:pt x="0" y="182213"/>
                    <a:pt x="0" y="127441"/>
                  </a:cubicBezTo>
                  <a:lnTo>
                    <a:pt x="0" y="99173"/>
                  </a:lnTo>
                  <a:cubicBezTo>
                    <a:pt x="0" y="44401"/>
                    <a:pt x="44401" y="0"/>
                    <a:pt x="99173" y="0"/>
                  </a:cubicBezTo>
                  <a:close/>
                </a:path>
              </a:pathLst>
            </a:custGeom>
            <a:solidFill>
              <a:srgbClr val="213D10"/>
            </a:solidFill>
          </p:spPr>
          <p:txBody>
            <a:bodyPr/>
            <a:lstStyle/>
            <a:p>
              <a:endParaRPr lang="en-US"/>
            </a:p>
          </p:txBody>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10" name="Group 10"/>
          <p:cNvGrpSpPr/>
          <p:nvPr/>
        </p:nvGrpSpPr>
        <p:grpSpPr>
          <a:xfrm>
            <a:off x="5237909" y="4654104"/>
            <a:ext cx="3518389" cy="4297924"/>
            <a:chOff x="0" y="0"/>
            <a:chExt cx="926654" cy="1131964"/>
          </a:xfrm>
        </p:grpSpPr>
        <p:sp>
          <p:nvSpPr>
            <p:cNvPr id="11" name="Freeform 11"/>
            <p:cNvSpPr/>
            <p:nvPr/>
          </p:nvSpPr>
          <p:spPr>
            <a:xfrm>
              <a:off x="0" y="0"/>
              <a:ext cx="926654" cy="1131964"/>
            </a:xfrm>
            <a:custGeom>
              <a:avLst/>
              <a:gdLst/>
              <a:ahLst/>
              <a:cxnLst/>
              <a:rect l="l" t="t" r="r" b="b"/>
              <a:pathLst>
                <a:path w="926654" h="1131964">
                  <a:moveTo>
                    <a:pt x="22004" y="0"/>
                  </a:moveTo>
                  <a:lnTo>
                    <a:pt x="904650" y="0"/>
                  </a:lnTo>
                  <a:cubicBezTo>
                    <a:pt x="910486" y="0"/>
                    <a:pt x="916083" y="2318"/>
                    <a:pt x="920209" y="6445"/>
                  </a:cubicBezTo>
                  <a:cubicBezTo>
                    <a:pt x="924336" y="10571"/>
                    <a:pt x="926654" y="16168"/>
                    <a:pt x="926654" y="22004"/>
                  </a:cubicBezTo>
                  <a:lnTo>
                    <a:pt x="926654" y="1109959"/>
                  </a:lnTo>
                  <a:cubicBezTo>
                    <a:pt x="926654" y="1115795"/>
                    <a:pt x="924336" y="1121392"/>
                    <a:pt x="920209" y="1125519"/>
                  </a:cubicBezTo>
                  <a:cubicBezTo>
                    <a:pt x="916083" y="1129645"/>
                    <a:pt x="910486" y="1131964"/>
                    <a:pt x="904650" y="1131964"/>
                  </a:cubicBezTo>
                  <a:lnTo>
                    <a:pt x="22004" y="1131964"/>
                  </a:lnTo>
                  <a:cubicBezTo>
                    <a:pt x="16168" y="1131964"/>
                    <a:pt x="10571" y="1129645"/>
                    <a:pt x="6445" y="1125519"/>
                  </a:cubicBezTo>
                  <a:cubicBezTo>
                    <a:pt x="2318" y="1121392"/>
                    <a:pt x="0" y="1115795"/>
                    <a:pt x="0" y="1109959"/>
                  </a:cubicBezTo>
                  <a:lnTo>
                    <a:pt x="0" y="22004"/>
                  </a:lnTo>
                  <a:cubicBezTo>
                    <a:pt x="0" y="16168"/>
                    <a:pt x="2318" y="10571"/>
                    <a:pt x="6445" y="6445"/>
                  </a:cubicBezTo>
                  <a:cubicBezTo>
                    <a:pt x="10571" y="2318"/>
                    <a:pt x="16168" y="0"/>
                    <a:pt x="22004" y="0"/>
                  </a:cubicBezTo>
                  <a:close/>
                </a:path>
              </a:pathLst>
            </a:custGeom>
            <a:solidFill>
              <a:srgbClr val="2A4B16">
                <a:alpha val="80000"/>
              </a:srgbClr>
            </a:solidFill>
            <a:ln>
              <a:noFill/>
            </a:ln>
          </p:spPr>
          <p:txBody>
            <a:bodyPr/>
            <a:lstStyle/>
            <a:p>
              <a:endParaRPr lang="en-US"/>
            </a:p>
          </p:txBody>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13" name="Group 13"/>
          <p:cNvGrpSpPr/>
          <p:nvPr/>
        </p:nvGrpSpPr>
        <p:grpSpPr>
          <a:xfrm>
            <a:off x="5298627" y="4460701"/>
            <a:ext cx="3086099" cy="3303091"/>
            <a:chOff x="0" y="-57150"/>
            <a:chExt cx="812800" cy="869950"/>
          </a:xfrm>
        </p:grpSpPr>
        <p:sp>
          <p:nvSpPr>
            <p:cNvPr id="14" name="Freeform 14"/>
            <p:cNvSpPr/>
            <p:nvPr/>
          </p:nvSpPr>
          <p:spPr>
            <a:xfrm>
              <a:off x="0" y="0"/>
              <a:ext cx="198345" cy="226614"/>
            </a:xfrm>
            <a:custGeom>
              <a:avLst/>
              <a:gdLst/>
              <a:ahLst/>
              <a:cxnLst/>
              <a:rect l="l" t="t" r="r" b="b"/>
              <a:pathLst>
                <a:path w="198345" h="226614">
                  <a:moveTo>
                    <a:pt x="99173" y="0"/>
                  </a:moveTo>
                  <a:lnTo>
                    <a:pt x="99173" y="0"/>
                  </a:lnTo>
                  <a:cubicBezTo>
                    <a:pt x="153944" y="0"/>
                    <a:pt x="198345" y="44401"/>
                    <a:pt x="198345" y="99173"/>
                  </a:cubicBezTo>
                  <a:lnTo>
                    <a:pt x="198345" y="127441"/>
                  </a:lnTo>
                  <a:cubicBezTo>
                    <a:pt x="198345" y="182213"/>
                    <a:pt x="153944" y="226614"/>
                    <a:pt x="99173" y="226614"/>
                  </a:cubicBezTo>
                  <a:lnTo>
                    <a:pt x="99173" y="226614"/>
                  </a:lnTo>
                  <a:cubicBezTo>
                    <a:pt x="44401" y="226614"/>
                    <a:pt x="0" y="182213"/>
                    <a:pt x="0" y="127441"/>
                  </a:cubicBezTo>
                  <a:lnTo>
                    <a:pt x="0" y="99173"/>
                  </a:lnTo>
                  <a:cubicBezTo>
                    <a:pt x="0" y="44401"/>
                    <a:pt x="44401" y="0"/>
                    <a:pt x="99173" y="0"/>
                  </a:cubicBezTo>
                  <a:close/>
                </a:path>
              </a:pathLst>
            </a:custGeom>
            <a:solidFill>
              <a:srgbClr val="213D10"/>
            </a:solidFill>
          </p:spPr>
          <p:txBody>
            <a:bodyPr/>
            <a:lstStyle/>
            <a:p>
              <a:endParaRPr lang="en-US"/>
            </a:p>
          </p:txBody>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16" name="Group 16"/>
          <p:cNvGrpSpPr/>
          <p:nvPr/>
        </p:nvGrpSpPr>
        <p:grpSpPr>
          <a:xfrm>
            <a:off x="9482147" y="4654104"/>
            <a:ext cx="3518389" cy="4297924"/>
            <a:chOff x="0" y="0"/>
            <a:chExt cx="926654" cy="1131964"/>
          </a:xfrm>
        </p:grpSpPr>
        <p:sp>
          <p:nvSpPr>
            <p:cNvPr id="17" name="Freeform 17"/>
            <p:cNvSpPr/>
            <p:nvPr/>
          </p:nvSpPr>
          <p:spPr>
            <a:xfrm>
              <a:off x="0" y="0"/>
              <a:ext cx="926654" cy="1131964"/>
            </a:xfrm>
            <a:custGeom>
              <a:avLst/>
              <a:gdLst/>
              <a:ahLst/>
              <a:cxnLst/>
              <a:rect l="l" t="t" r="r" b="b"/>
              <a:pathLst>
                <a:path w="926654" h="1131964">
                  <a:moveTo>
                    <a:pt x="22004" y="0"/>
                  </a:moveTo>
                  <a:lnTo>
                    <a:pt x="904650" y="0"/>
                  </a:lnTo>
                  <a:cubicBezTo>
                    <a:pt x="910486" y="0"/>
                    <a:pt x="916083" y="2318"/>
                    <a:pt x="920209" y="6445"/>
                  </a:cubicBezTo>
                  <a:cubicBezTo>
                    <a:pt x="924336" y="10571"/>
                    <a:pt x="926654" y="16168"/>
                    <a:pt x="926654" y="22004"/>
                  </a:cubicBezTo>
                  <a:lnTo>
                    <a:pt x="926654" y="1109959"/>
                  </a:lnTo>
                  <a:cubicBezTo>
                    <a:pt x="926654" y="1115795"/>
                    <a:pt x="924336" y="1121392"/>
                    <a:pt x="920209" y="1125519"/>
                  </a:cubicBezTo>
                  <a:cubicBezTo>
                    <a:pt x="916083" y="1129645"/>
                    <a:pt x="910486" y="1131964"/>
                    <a:pt x="904650" y="1131964"/>
                  </a:cubicBezTo>
                  <a:lnTo>
                    <a:pt x="22004" y="1131964"/>
                  </a:lnTo>
                  <a:cubicBezTo>
                    <a:pt x="16168" y="1131964"/>
                    <a:pt x="10571" y="1129645"/>
                    <a:pt x="6445" y="1125519"/>
                  </a:cubicBezTo>
                  <a:cubicBezTo>
                    <a:pt x="2318" y="1121392"/>
                    <a:pt x="0" y="1115795"/>
                    <a:pt x="0" y="1109959"/>
                  </a:cubicBezTo>
                  <a:lnTo>
                    <a:pt x="0" y="22004"/>
                  </a:lnTo>
                  <a:cubicBezTo>
                    <a:pt x="0" y="16168"/>
                    <a:pt x="2318" y="10571"/>
                    <a:pt x="6445" y="6445"/>
                  </a:cubicBezTo>
                  <a:cubicBezTo>
                    <a:pt x="10571" y="2318"/>
                    <a:pt x="16168" y="0"/>
                    <a:pt x="22004" y="0"/>
                  </a:cubicBezTo>
                  <a:close/>
                </a:path>
              </a:pathLst>
            </a:custGeom>
            <a:solidFill>
              <a:srgbClr val="2A4B16">
                <a:alpha val="80000"/>
              </a:srgbClr>
            </a:solidFill>
            <a:ln>
              <a:noFill/>
            </a:ln>
          </p:spPr>
          <p:txBody>
            <a:bodyPr/>
            <a:lstStyle/>
            <a:p>
              <a:endParaRPr lang="en-US" dirty="0"/>
            </a:p>
          </p:txBody>
        </p:sp>
        <p:sp>
          <p:nvSpPr>
            <p:cNvPr id="18" name="TextBox 18"/>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19" name="Group 19"/>
          <p:cNvGrpSpPr/>
          <p:nvPr/>
        </p:nvGrpSpPr>
        <p:grpSpPr>
          <a:xfrm>
            <a:off x="9480758" y="4639365"/>
            <a:ext cx="753091" cy="860425"/>
            <a:chOff x="0" y="0"/>
            <a:chExt cx="198345" cy="226614"/>
          </a:xfrm>
        </p:grpSpPr>
        <p:sp>
          <p:nvSpPr>
            <p:cNvPr id="20" name="Freeform 20"/>
            <p:cNvSpPr/>
            <p:nvPr/>
          </p:nvSpPr>
          <p:spPr>
            <a:xfrm>
              <a:off x="0" y="0"/>
              <a:ext cx="198345" cy="226614"/>
            </a:xfrm>
            <a:custGeom>
              <a:avLst/>
              <a:gdLst/>
              <a:ahLst/>
              <a:cxnLst/>
              <a:rect l="l" t="t" r="r" b="b"/>
              <a:pathLst>
                <a:path w="198345" h="226614">
                  <a:moveTo>
                    <a:pt x="99173" y="0"/>
                  </a:moveTo>
                  <a:lnTo>
                    <a:pt x="99173" y="0"/>
                  </a:lnTo>
                  <a:cubicBezTo>
                    <a:pt x="153944" y="0"/>
                    <a:pt x="198345" y="44401"/>
                    <a:pt x="198345" y="99173"/>
                  </a:cubicBezTo>
                  <a:lnTo>
                    <a:pt x="198345" y="127441"/>
                  </a:lnTo>
                  <a:cubicBezTo>
                    <a:pt x="198345" y="182213"/>
                    <a:pt x="153944" y="226614"/>
                    <a:pt x="99173" y="226614"/>
                  </a:cubicBezTo>
                  <a:lnTo>
                    <a:pt x="99173" y="226614"/>
                  </a:lnTo>
                  <a:cubicBezTo>
                    <a:pt x="44401" y="226614"/>
                    <a:pt x="0" y="182213"/>
                    <a:pt x="0" y="127441"/>
                  </a:cubicBezTo>
                  <a:lnTo>
                    <a:pt x="0" y="99173"/>
                  </a:lnTo>
                  <a:cubicBezTo>
                    <a:pt x="0" y="44401"/>
                    <a:pt x="44401" y="0"/>
                    <a:pt x="99173" y="0"/>
                  </a:cubicBezTo>
                  <a:close/>
                </a:path>
              </a:pathLst>
            </a:custGeom>
            <a:solidFill>
              <a:srgbClr val="213D10"/>
            </a:solidFill>
          </p:spPr>
          <p:txBody>
            <a:bodyPr/>
            <a:lstStyle/>
            <a:p>
              <a:endParaRPr lang="en-US"/>
            </a:p>
          </p:txBody>
        </p:sp>
        <p:sp>
          <p:nvSpPr>
            <p:cNvPr id="21" name="TextBox 21"/>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22" name="Group 22"/>
          <p:cNvGrpSpPr/>
          <p:nvPr/>
        </p:nvGrpSpPr>
        <p:grpSpPr>
          <a:xfrm>
            <a:off x="13632764" y="4437113"/>
            <a:ext cx="3518389" cy="4500290"/>
            <a:chOff x="-4075" y="-57150"/>
            <a:chExt cx="926654" cy="1185262"/>
          </a:xfrm>
        </p:grpSpPr>
        <p:sp>
          <p:nvSpPr>
            <p:cNvPr id="23" name="Freeform 23"/>
            <p:cNvSpPr/>
            <p:nvPr/>
          </p:nvSpPr>
          <p:spPr>
            <a:xfrm>
              <a:off x="-4075" y="-3852"/>
              <a:ext cx="926654" cy="1131964"/>
            </a:xfrm>
            <a:custGeom>
              <a:avLst/>
              <a:gdLst/>
              <a:ahLst/>
              <a:cxnLst/>
              <a:rect l="l" t="t" r="r" b="b"/>
              <a:pathLst>
                <a:path w="926654" h="1131964">
                  <a:moveTo>
                    <a:pt x="22004" y="0"/>
                  </a:moveTo>
                  <a:lnTo>
                    <a:pt x="904650" y="0"/>
                  </a:lnTo>
                  <a:cubicBezTo>
                    <a:pt x="910486" y="0"/>
                    <a:pt x="916083" y="2318"/>
                    <a:pt x="920209" y="6445"/>
                  </a:cubicBezTo>
                  <a:cubicBezTo>
                    <a:pt x="924336" y="10571"/>
                    <a:pt x="926654" y="16168"/>
                    <a:pt x="926654" y="22004"/>
                  </a:cubicBezTo>
                  <a:lnTo>
                    <a:pt x="926654" y="1109959"/>
                  </a:lnTo>
                  <a:cubicBezTo>
                    <a:pt x="926654" y="1115795"/>
                    <a:pt x="924336" y="1121392"/>
                    <a:pt x="920209" y="1125519"/>
                  </a:cubicBezTo>
                  <a:cubicBezTo>
                    <a:pt x="916083" y="1129645"/>
                    <a:pt x="910486" y="1131964"/>
                    <a:pt x="904650" y="1131964"/>
                  </a:cubicBezTo>
                  <a:lnTo>
                    <a:pt x="22004" y="1131964"/>
                  </a:lnTo>
                  <a:cubicBezTo>
                    <a:pt x="16168" y="1131964"/>
                    <a:pt x="10571" y="1129645"/>
                    <a:pt x="6445" y="1125519"/>
                  </a:cubicBezTo>
                  <a:cubicBezTo>
                    <a:pt x="2318" y="1121392"/>
                    <a:pt x="0" y="1115795"/>
                    <a:pt x="0" y="1109959"/>
                  </a:cubicBezTo>
                  <a:lnTo>
                    <a:pt x="0" y="22004"/>
                  </a:lnTo>
                  <a:cubicBezTo>
                    <a:pt x="0" y="16168"/>
                    <a:pt x="2318" y="10571"/>
                    <a:pt x="6445" y="6445"/>
                  </a:cubicBezTo>
                  <a:cubicBezTo>
                    <a:pt x="10571" y="2318"/>
                    <a:pt x="16168" y="0"/>
                    <a:pt x="22004" y="0"/>
                  </a:cubicBezTo>
                  <a:close/>
                </a:path>
              </a:pathLst>
            </a:custGeom>
            <a:solidFill>
              <a:srgbClr val="2A4B16">
                <a:alpha val="80000"/>
              </a:srgbClr>
            </a:solidFill>
            <a:ln>
              <a:noFill/>
            </a:ln>
          </p:spPr>
          <p:txBody>
            <a:bodyPr/>
            <a:lstStyle/>
            <a:p>
              <a:endParaRPr lang="en-US"/>
            </a:p>
          </p:txBody>
        </p:sp>
        <p:sp>
          <p:nvSpPr>
            <p:cNvPr id="24" name="TextBox 2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25" name="Group 25"/>
          <p:cNvGrpSpPr/>
          <p:nvPr/>
        </p:nvGrpSpPr>
        <p:grpSpPr>
          <a:xfrm>
            <a:off x="13816078" y="4677692"/>
            <a:ext cx="753091" cy="860425"/>
            <a:chOff x="0" y="0"/>
            <a:chExt cx="198345" cy="226614"/>
          </a:xfrm>
        </p:grpSpPr>
        <p:sp>
          <p:nvSpPr>
            <p:cNvPr id="26" name="Freeform 26"/>
            <p:cNvSpPr/>
            <p:nvPr/>
          </p:nvSpPr>
          <p:spPr>
            <a:xfrm>
              <a:off x="0" y="0"/>
              <a:ext cx="198345" cy="226614"/>
            </a:xfrm>
            <a:custGeom>
              <a:avLst/>
              <a:gdLst/>
              <a:ahLst/>
              <a:cxnLst/>
              <a:rect l="l" t="t" r="r" b="b"/>
              <a:pathLst>
                <a:path w="198345" h="226614">
                  <a:moveTo>
                    <a:pt x="99173" y="0"/>
                  </a:moveTo>
                  <a:lnTo>
                    <a:pt x="99173" y="0"/>
                  </a:lnTo>
                  <a:cubicBezTo>
                    <a:pt x="153944" y="0"/>
                    <a:pt x="198345" y="44401"/>
                    <a:pt x="198345" y="99173"/>
                  </a:cubicBezTo>
                  <a:lnTo>
                    <a:pt x="198345" y="127441"/>
                  </a:lnTo>
                  <a:cubicBezTo>
                    <a:pt x="198345" y="182213"/>
                    <a:pt x="153944" y="226614"/>
                    <a:pt x="99173" y="226614"/>
                  </a:cubicBezTo>
                  <a:lnTo>
                    <a:pt x="99173" y="226614"/>
                  </a:lnTo>
                  <a:cubicBezTo>
                    <a:pt x="44401" y="226614"/>
                    <a:pt x="0" y="182213"/>
                    <a:pt x="0" y="127441"/>
                  </a:cubicBezTo>
                  <a:lnTo>
                    <a:pt x="0" y="99173"/>
                  </a:lnTo>
                  <a:cubicBezTo>
                    <a:pt x="0" y="44401"/>
                    <a:pt x="44401" y="0"/>
                    <a:pt x="99173" y="0"/>
                  </a:cubicBezTo>
                  <a:close/>
                </a:path>
              </a:pathLst>
            </a:custGeom>
            <a:solidFill>
              <a:srgbClr val="213D10"/>
            </a:solidFill>
          </p:spPr>
          <p:txBody>
            <a:bodyPr/>
            <a:lstStyle/>
            <a:p>
              <a:endParaRPr lang="en-US"/>
            </a:p>
          </p:txBody>
        </p:sp>
        <p:sp>
          <p:nvSpPr>
            <p:cNvPr id="27" name="TextBox 27"/>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28" name="TextBox 28"/>
          <p:cNvSpPr txBox="1"/>
          <p:nvPr/>
        </p:nvSpPr>
        <p:spPr>
          <a:xfrm>
            <a:off x="2646110" y="282291"/>
            <a:ext cx="12995779" cy="2031325"/>
          </a:xfrm>
          <a:prstGeom prst="rect">
            <a:avLst/>
          </a:prstGeom>
        </p:spPr>
        <p:txBody>
          <a:bodyPr lIns="0" tIns="0" rIns="0" bIns="0" rtlCol="0" anchor="t">
            <a:spAutoFit/>
          </a:bodyPr>
          <a:lstStyle/>
          <a:p>
            <a:pPr algn="ctr"/>
            <a:r>
              <a:rPr lang="en-US" sz="6600" b="1" dirty="0">
                <a:latin typeface="Calibri" panose="020F0502020204030204" pitchFamily="34" charset="0"/>
                <a:cs typeface="Calibri" panose="020F0502020204030204" pitchFamily="34" charset="0"/>
              </a:rPr>
              <a:t>Important Dates for</a:t>
            </a:r>
          </a:p>
          <a:p>
            <a:pPr algn="ctr"/>
            <a:r>
              <a:rPr lang="en-US" sz="6600" b="1" dirty="0">
                <a:latin typeface="Calibri" panose="020F0502020204030204" pitchFamily="34" charset="0"/>
                <a:cs typeface="Calibri" panose="020F0502020204030204" pitchFamily="34" charset="0"/>
              </a:rPr>
              <a:t>Market Managers/Coordinators</a:t>
            </a:r>
          </a:p>
        </p:txBody>
      </p:sp>
      <p:sp>
        <p:nvSpPr>
          <p:cNvPr id="45" name="TextBox 45"/>
          <p:cNvSpPr txBox="1"/>
          <p:nvPr/>
        </p:nvSpPr>
        <p:spPr>
          <a:xfrm>
            <a:off x="1239692" y="5874892"/>
            <a:ext cx="2910704" cy="1396793"/>
          </a:xfrm>
          <a:prstGeom prst="rect">
            <a:avLst/>
          </a:prstGeom>
        </p:spPr>
        <p:txBody>
          <a:bodyPr lIns="0" tIns="0" rIns="0" bIns="0" rtlCol="0" anchor="t">
            <a:spAutoFit/>
          </a:bodyPr>
          <a:lstStyle/>
          <a:p>
            <a:pPr>
              <a:lnSpc>
                <a:spcPts val="3499"/>
              </a:lnSpc>
            </a:pPr>
            <a:r>
              <a:rPr lang="en-US" sz="4400" dirty="0">
                <a:solidFill>
                  <a:srgbClr val="FFFFFF"/>
                </a:solidFill>
                <a:latin typeface="Calibri" panose="020F0502020204030204" pitchFamily="34" charset="0"/>
                <a:cs typeface="Calibri" panose="020F0502020204030204" pitchFamily="34" charset="0"/>
              </a:rPr>
              <a:t>Market contracts due to KDA</a:t>
            </a:r>
          </a:p>
        </p:txBody>
      </p:sp>
      <p:sp>
        <p:nvSpPr>
          <p:cNvPr id="46" name="TextBox 46"/>
          <p:cNvSpPr txBox="1"/>
          <p:nvPr/>
        </p:nvSpPr>
        <p:spPr>
          <a:xfrm>
            <a:off x="2080648" y="4914454"/>
            <a:ext cx="2214317" cy="485582"/>
          </a:xfrm>
          <a:prstGeom prst="rect">
            <a:avLst/>
          </a:prstGeom>
        </p:spPr>
        <p:txBody>
          <a:bodyPr lIns="0" tIns="0" rIns="0" bIns="0" rtlCol="0" anchor="t">
            <a:spAutoFit/>
          </a:bodyPr>
          <a:lstStyle/>
          <a:p>
            <a:pPr>
              <a:lnSpc>
                <a:spcPts val="3499"/>
              </a:lnSpc>
            </a:pPr>
            <a:r>
              <a:rPr lang="en-US" sz="4400" dirty="0">
                <a:solidFill>
                  <a:srgbClr val="FFFFFF"/>
                </a:solidFill>
                <a:latin typeface="Calibri" panose="020F0502020204030204" pitchFamily="34" charset="0"/>
                <a:cs typeface="Calibri" panose="020F0502020204030204" pitchFamily="34" charset="0"/>
              </a:rPr>
              <a:t>APRIL</a:t>
            </a:r>
          </a:p>
        </p:txBody>
      </p:sp>
      <p:sp>
        <p:nvSpPr>
          <p:cNvPr id="47" name="TextBox 47"/>
          <p:cNvSpPr txBox="1"/>
          <p:nvPr/>
        </p:nvSpPr>
        <p:spPr>
          <a:xfrm>
            <a:off x="1353276" y="4914454"/>
            <a:ext cx="639508" cy="493468"/>
          </a:xfrm>
          <a:prstGeom prst="rect">
            <a:avLst/>
          </a:prstGeom>
        </p:spPr>
        <p:txBody>
          <a:bodyPr lIns="0" tIns="0" rIns="0" bIns="0" rtlCol="0" anchor="t">
            <a:spAutoFit/>
          </a:bodyPr>
          <a:lstStyle/>
          <a:p>
            <a:pPr>
              <a:lnSpc>
                <a:spcPts val="3499"/>
              </a:lnSpc>
            </a:pPr>
            <a:r>
              <a:rPr lang="en-US" sz="4400" dirty="0">
                <a:solidFill>
                  <a:srgbClr val="FFFFFF"/>
                </a:solidFill>
                <a:latin typeface="Archivo Narrow"/>
              </a:rPr>
              <a:t>1</a:t>
            </a:r>
          </a:p>
        </p:txBody>
      </p:sp>
      <p:sp>
        <p:nvSpPr>
          <p:cNvPr id="48" name="TextBox 48"/>
          <p:cNvSpPr txBox="1"/>
          <p:nvPr/>
        </p:nvSpPr>
        <p:spPr>
          <a:xfrm>
            <a:off x="5457015" y="5874892"/>
            <a:ext cx="2910704" cy="2294474"/>
          </a:xfrm>
          <a:prstGeom prst="rect">
            <a:avLst/>
          </a:prstGeom>
        </p:spPr>
        <p:txBody>
          <a:bodyPr lIns="0" tIns="0" rIns="0" bIns="0" rtlCol="0" anchor="t">
            <a:spAutoFit/>
          </a:bodyPr>
          <a:lstStyle/>
          <a:p>
            <a:pPr>
              <a:lnSpc>
                <a:spcPts val="3499"/>
              </a:lnSpc>
            </a:pPr>
            <a:r>
              <a:rPr lang="en-US" sz="4400" dirty="0">
                <a:solidFill>
                  <a:srgbClr val="FFFFFF"/>
                </a:solidFill>
                <a:latin typeface="Calibri" panose="020F0502020204030204" pitchFamily="34" charset="0"/>
                <a:cs typeface="Calibri" panose="020F0502020204030204" pitchFamily="34" charset="0"/>
              </a:rPr>
              <a:t>Last day farmers can submit applications to KDA</a:t>
            </a:r>
          </a:p>
        </p:txBody>
      </p:sp>
      <p:sp>
        <p:nvSpPr>
          <p:cNvPr id="49" name="TextBox 49"/>
          <p:cNvSpPr txBox="1"/>
          <p:nvPr/>
        </p:nvSpPr>
        <p:spPr>
          <a:xfrm>
            <a:off x="6297971" y="4914454"/>
            <a:ext cx="2100017" cy="485582"/>
          </a:xfrm>
          <a:prstGeom prst="rect">
            <a:avLst/>
          </a:prstGeom>
        </p:spPr>
        <p:txBody>
          <a:bodyPr lIns="0" tIns="0" rIns="0" bIns="0" rtlCol="0" anchor="t">
            <a:spAutoFit/>
          </a:bodyPr>
          <a:lstStyle/>
          <a:p>
            <a:pPr>
              <a:lnSpc>
                <a:spcPts val="3499"/>
              </a:lnSpc>
            </a:pPr>
            <a:r>
              <a:rPr lang="en-US" sz="4400" dirty="0">
                <a:solidFill>
                  <a:srgbClr val="FFFFFF"/>
                </a:solidFill>
                <a:latin typeface="Calibri" panose="020F0502020204030204" pitchFamily="34" charset="0"/>
                <a:cs typeface="Calibri" panose="020F0502020204030204" pitchFamily="34" charset="0"/>
              </a:rPr>
              <a:t>APRIL</a:t>
            </a:r>
          </a:p>
        </p:txBody>
      </p:sp>
      <p:sp>
        <p:nvSpPr>
          <p:cNvPr id="50" name="TextBox 50"/>
          <p:cNvSpPr txBox="1"/>
          <p:nvPr/>
        </p:nvSpPr>
        <p:spPr>
          <a:xfrm>
            <a:off x="5570599" y="4914454"/>
            <a:ext cx="639508" cy="493468"/>
          </a:xfrm>
          <a:prstGeom prst="rect">
            <a:avLst/>
          </a:prstGeom>
        </p:spPr>
        <p:txBody>
          <a:bodyPr lIns="0" tIns="0" rIns="0" bIns="0" rtlCol="0" anchor="t">
            <a:spAutoFit/>
          </a:bodyPr>
          <a:lstStyle/>
          <a:p>
            <a:pPr>
              <a:lnSpc>
                <a:spcPts val="3499"/>
              </a:lnSpc>
            </a:pPr>
            <a:r>
              <a:rPr lang="en-US" sz="4400" dirty="0">
                <a:solidFill>
                  <a:srgbClr val="FFFFFF"/>
                </a:solidFill>
                <a:latin typeface="Archivo Narrow"/>
              </a:rPr>
              <a:t>1</a:t>
            </a:r>
          </a:p>
        </p:txBody>
      </p:sp>
      <p:sp>
        <p:nvSpPr>
          <p:cNvPr id="51" name="TextBox 51"/>
          <p:cNvSpPr txBox="1"/>
          <p:nvPr/>
        </p:nvSpPr>
        <p:spPr>
          <a:xfrm>
            <a:off x="9843957" y="5731520"/>
            <a:ext cx="2910704" cy="1832105"/>
          </a:xfrm>
          <a:prstGeom prst="rect">
            <a:avLst/>
          </a:prstGeom>
        </p:spPr>
        <p:txBody>
          <a:bodyPr lIns="0" tIns="0" rIns="0" bIns="0" rtlCol="0" anchor="t">
            <a:spAutoFit/>
          </a:bodyPr>
          <a:lstStyle/>
          <a:p>
            <a:pPr>
              <a:lnSpc>
                <a:spcPts val="3499"/>
              </a:lnSpc>
            </a:pPr>
            <a:r>
              <a:rPr lang="en-US" sz="4400" dirty="0">
                <a:solidFill>
                  <a:srgbClr val="FFFFFF"/>
                </a:solidFill>
                <a:latin typeface="Calibri" panose="020F0502020204030204" pitchFamily="34" charset="0"/>
                <a:cs typeface="Calibri" panose="020F0502020204030204" pitchFamily="34" charset="0"/>
              </a:rPr>
              <a:t>Start of SFMNP market season</a:t>
            </a:r>
          </a:p>
        </p:txBody>
      </p:sp>
      <p:sp>
        <p:nvSpPr>
          <p:cNvPr id="52" name="TextBox 52"/>
          <p:cNvSpPr txBox="1"/>
          <p:nvPr/>
        </p:nvSpPr>
        <p:spPr>
          <a:xfrm>
            <a:off x="10515295" y="4914454"/>
            <a:ext cx="2069748" cy="485582"/>
          </a:xfrm>
          <a:prstGeom prst="rect">
            <a:avLst/>
          </a:prstGeom>
        </p:spPr>
        <p:txBody>
          <a:bodyPr lIns="0" tIns="0" rIns="0" bIns="0" rtlCol="0" anchor="t">
            <a:spAutoFit/>
          </a:bodyPr>
          <a:lstStyle/>
          <a:p>
            <a:pPr>
              <a:lnSpc>
                <a:spcPts val="3499"/>
              </a:lnSpc>
            </a:pPr>
            <a:r>
              <a:rPr lang="en-US" sz="4400" dirty="0">
                <a:solidFill>
                  <a:srgbClr val="FFFFFF"/>
                </a:solidFill>
                <a:latin typeface="Calibri" panose="020F0502020204030204" pitchFamily="34" charset="0"/>
                <a:cs typeface="Calibri" panose="020F0502020204030204" pitchFamily="34" charset="0"/>
              </a:rPr>
              <a:t>MAY</a:t>
            </a:r>
          </a:p>
        </p:txBody>
      </p:sp>
      <p:sp>
        <p:nvSpPr>
          <p:cNvPr id="53" name="TextBox 53"/>
          <p:cNvSpPr txBox="1"/>
          <p:nvPr/>
        </p:nvSpPr>
        <p:spPr>
          <a:xfrm>
            <a:off x="9787922" y="4914454"/>
            <a:ext cx="639508" cy="493468"/>
          </a:xfrm>
          <a:prstGeom prst="rect">
            <a:avLst/>
          </a:prstGeom>
        </p:spPr>
        <p:txBody>
          <a:bodyPr lIns="0" tIns="0" rIns="0" bIns="0" rtlCol="0" anchor="t">
            <a:spAutoFit/>
          </a:bodyPr>
          <a:lstStyle/>
          <a:p>
            <a:pPr>
              <a:lnSpc>
                <a:spcPts val="3499"/>
              </a:lnSpc>
            </a:pPr>
            <a:r>
              <a:rPr lang="en-US" sz="4400" dirty="0">
                <a:solidFill>
                  <a:srgbClr val="FFFFFF"/>
                </a:solidFill>
                <a:latin typeface="Archivo Narrow"/>
              </a:rPr>
              <a:t>1</a:t>
            </a:r>
          </a:p>
        </p:txBody>
      </p:sp>
      <p:sp>
        <p:nvSpPr>
          <p:cNvPr id="54" name="TextBox 54"/>
          <p:cNvSpPr txBox="1"/>
          <p:nvPr/>
        </p:nvSpPr>
        <p:spPr>
          <a:xfrm>
            <a:off x="13891662" y="5874892"/>
            <a:ext cx="2910704" cy="1832105"/>
          </a:xfrm>
          <a:prstGeom prst="rect">
            <a:avLst/>
          </a:prstGeom>
        </p:spPr>
        <p:txBody>
          <a:bodyPr lIns="0" tIns="0" rIns="0" bIns="0" rtlCol="0" anchor="t">
            <a:spAutoFit/>
          </a:bodyPr>
          <a:lstStyle/>
          <a:p>
            <a:pPr>
              <a:lnSpc>
                <a:spcPts val="3499"/>
              </a:lnSpc>
            </a:pPr>
            <a:r>
              <a:rPr lang="en-US" sz="4400" dirty="0">
                <a:solidFill>
                  <a:srgbClr val="FFFFFF"/>
                </a:solidFill>
                <a:latin typeface="Calibri" panose="020F0502020204030204" pitchFamily="34" charset="0"/>
                <a:cs typeface="Calibri" panose="020F0502020204030204" pitchFamily="34" charset="0"/>
              </a:rPr>
              <a:t>End of SFMNP Market Season</a:t>
            </a:r>
          </a:p>
        </p:txBody>
      </p:sp>
      <p:sp>
        <p:nvSpPr>
          <p:cNvPr id="55" name="TextBox 55"/>
          <p:cNvSpPr txBox="1"/>
          <p:nvPr/>
        </p:nvSpPr>
        <p:spPr>
          <a:xfrm>
            <a:off x="14732618" y="4914454"/>
            <a:ext cx="2468090" cy="485582"/>
          </a:xfrm>
          <a:prstGeom prst="rect">
            <a:avLst/>
          </a:prstGeom>
        </p:spPr>
        <p:txBody>
          <a:bodyPr wrap="square" lIns="0" tIns="0" rIns="0" bIns="0" rtlCol="0" anchor="t">
            <a:spAutoFit/>
          </a:bodyPr>
          <a:lstStyle/>
          <a:p>
            <a:pPr>
              <a:lnSpc>
                <a:spcPts val="3499"/>
              </a:lnSpc>
            </a:pPr>
            <a:r>
              <a:rPr lang="en-US" sz="4400" dirty="0">
                <a:solidFill>
                  <a:srgbClr val="FFFFFF"/>
                </a:solidFill>
                <a:latin typeface="Calibri" panose="020F0502020204030204" pitchFamily="34" charset="0"/>
                <a:cs typeface="Calibri" panose="020F0502020204030204" pitchFamily="34" charset="0"/>
              </a:rPr>
              <a:t>OCTOBER</a:t>
            </a:r>
          </a:p>
        </p:txBody>
      </p:sp>
      <p:sp>
        <p:nvSpPr>
          <p:cNvPr id="56" name="TextBox 56"/>
          <p:cNvSpPr txBox="1"/>
          <p:nvPr/>
        </p:nvSpPr>
        <p:spPr>
          <a:xfrm>
            <a:off x="14005246" y="4914454"/>
            <a:ext cx="639508" cy="493468"/>
          </a:xfrm>
          <a:prstGeom prst="rect">
            <a:avLst/>
          </a:prstGeom>
        </p:spPr>
        <p:txBody>
          <a:bodyPr lIns="0" tIns="0" rIns="0" bIns="0" rtlCol="0" anchor="t">
            <a:spAutoFit/>
          </a:bodyPr>
          <a:lstStyle/>
          <a:p>
            <a:pPr>
              <a:lnSpc>
                <a:spcPts val="3499"/>
              </a:lnSpc>
            </a:pPr>
            <a:r>
              <a:rPr lang="en-US" sz="4400" dirty="0">
                <a:solidFill>
                  <a:srgbClr val="FFFFFF"/>
                </a:solidFill>
                <a:latin typeface="Archivo Narrow"/>
              </a:rPr>
              <a:t>31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4166D9D-2D22-8FF9-AE55-3D08143286C2}"/>
              </a:ext>
            </a:extLst>
          </p:cNvPr>
          <p:cNvPicPr>
            <a:picLocks noChangeAspect="1"/>
          </p:cNvPicPr>
          <p:nvPr/>
        </p:nvPicPr>
        <p:blipFill>
          <a:blip r:embed="rId2"/>
          <a:srcRect t="7733" b="7733"/>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E144B92B-DEAF-4409-D945-707A93D0E068}"/>
              </a:ext>
            </a:extLst>
          </p:cNvPr>
          <p:cNvSpPr txBox="1"/>
          <p:nvPr/>
        </p:nvSpPr>
        <p:spPr>
          <a:xfrm>
            <a:off x="0" y="255814"/>
            <a:ext cx="18288000" cy="1107996"/>
          </a:xfrm>
          <a:prstGeom prst="rect">
            <a:avLst/>
          </a:prstGeom>
          <a:noFill/>
        </p:spPr>
        <p:txBody>
          <a:bodyPr wrap="square" rtlCol="0">
            <a:spAutoFit/>
          </a:bodyPr>
          <a:lstStyle/>
          <a:p>
            <a:pPr algn="ctr"/>
            <a:r>
              <a:rPr lang="en-US" sz="6600" b="1" dirty="0"/>
              <a:t>Qualifications for Farmers/Vendors</a:t>
            </a:r>
          </a:p>
        </p:txBody>
      </p:sp>
      <p:sp>
        <p:nvSpPr>
          <p:cNvPr id="6" name="TextBox 5">
            <a:extLst>
              <a:ext uri="{FF2B5EF4-FFF2-40B4-BE49-F238E27FC236}">
                <a16:creationId xmlns:a16="http://schemas.microsoft.com/office/drawing/2014/main" id="{6659B0B1-EA33-D2DB-5961-803DA3CF4325}"/>
              </a:ext>
            </a:extLst>
          </p:cNvPr>
          <p:cNvSpPr txBox="1"/>
          <p:nvPr/>
        </p:nvSpPr>
        <p:spPr>
          <a:xfrm>
            <a:off x="1524000" y="2171700"/>
            <a:ext cx="15240000" cy="6986528"/>
          </a:xfrm>
          <a:prstGeom prst="rect">
            <a:avLst/>
          </a:prstGeom>
          <a:solidFill>
            <a:schemeClr val="accent3">
              <a:lumMod val="40000"/>
              <a:lumOff val="60000"/>
            </a:schemeClr>
          </a:solidFill>
        </p:spPr>
        <p:txBody>
          <a:bodyPr wrap="square" rtlCol="0">
            <a:spAutoFit/>
          </a:bodyPr>
          <a:lstStyle/>
          <a:p>
            <a:pPr marL="285750" indent="-285750">
              <a:buFont typeface="Arial" panose="020B0604020202020204" pitchFamily="34" charset="0"/>
              <a:buChar char="•"/>
            </a:pPr>
            <a:r>
              <a:rPr lang="en-US" sz="3200" b="1" dirty="0"/>
              <a:t>Be a member of an approved KDA and SFMNP Farmers’ Market.</a:t>
            </a:r>
          </a:p>
          <a:p>
            <a:endParaRPr lang="en-US" sz="3200" b="1" dirty="0"/>
          </a:p>
          <a:p>
            <a:pPr marL="285750" indent="-285750">
              <a:buFont typeface="Arial" panose="020B0604020202020204" pitchFamily="34" charset="0"/>
              <a:buChar char="•"/>
            </a:pPr>
            <a:r>
              <a:rPr lang="en-US" sz="3200" b="1" dirty="0"/>
              <a:t>Must attend a KDA approved training session each year and train employees selling at the market on SFMNP procedures.</a:t>
            </a:r>
          </a:p>
          <a:p>
            <a:endParaRPr lang="en-US" sz="3200" b="1" dirty="0"/>
          </a:p>
          <a:p>
            <a:pPr marL="285750" indent="-285750">
              <a:buFont typeface="Arial" panose="020B0604020202020204" pitchFamily="34" charset="0"/>
              <a:buChar char="•"/>
            </a:pPr>
            <a:r>
              <a:rPr lang="en-US" sz="3200" b="1" dirty="0"/>
              <a:t>Post SFMNP sign, provided by KDA with individual identifier (farm) number, at market booth to identify as a vendor.</a:t>
            </a:r>
          </a:p>
          <a:p>
            <a:endParaRPr lang="en-US" sz="3200" b="1" dirty="0"/>
          </a:p>
          <a:p>
            <a:pPr marL="285750" indent="-285750">
              <a:buFont typeface="Arial" panose="020B0604020202020204" pitchFamily="34" charset="0"/>
              <a:buChar char="•"/>
            </a:pPr>
            <a:r>
              <a:rPr lang="en-US" sz="3200" b="1" dirty="0"/>
              <a:t>Offer for sale locally grown fruits, vegetables, honey and cut cooking herbs on the eligible foods list for human consumption.  Locally grown means grown in Kentucky or within 50 miles of the Kentucky border.</a:t>
            </a:r>
          </a:p>
          <a:p>
            <a:endParaRPr lang="en-US" sz="3200" b="1" dirty="0"/>
          </a:p>
          <a:p>
            <a:pPr marL="285750" indent="-285750">
              <a:buFont typeface="Arial" panose="020B0604020202020204" pitchFamily="34" charset="0"/>
              <a:buChar char="•"/>
            </a:pPr>
            <a:r>
              <a:rPr lang="en-US" sz="3200" b="1" dirty="0"/>
              <a:t>Provide eligible foods to senior participants at, or less than, the price charged to other customers.</a:t>
            </a:r>
          </a:p>
        </p:txBody>
      </p:sp>
    </p:spTree>
    <p:extLst>
      <p:ext uri="{BB962C8B-B14F-4D97-AF65-F5344CB8AC3E}">
        <p14:creationId xmlns:p14="http://schemas.microsoft.com/office/powerpoint/2010/main" val="4204309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9" name="TextBox 39"/>
          <p:cNvSpPr txBox="1"/>
          <p:nvPr/>
        </p:nvSpPr>
        <p:spPr>
          <a:xfrm>
            <a:off x="1181402" y="766408"/>
            <a:ext cx="15925196" cy="1300677"/>
          </a:xfrm>
          <a:prstGeom prst="rect">
            <a:avLst/>
          </a:prstGeom>
        </p:spPr>
        <p:txBody>
          <a:bodyPr lIns="0" tIns="0" rIns="0" bIns="0" rtlCol="0" anchor="t">
            <a:spAutoFit/>
          </a:bodyPr>
          <a:lstStyle/>
          <a:p>
            <a:pPr algn="ctr">
              <a:lnSpc>
                <a:spcPts val="11200"/>
              </a:lnSpc>
            </a:pPr>
            <a:r>
              <a:rPr lang="en-US" sz="6600" b="1" dirty="0" err="1">
                <a:latin typeface="Calibri" panose="020F0502020204030204" pitchFamily="34" charset="0"/>
                <a:cs typeface="Calibri" panose="020F0502020204030204" pitchFamily="34" charset="0"/>
              </a:rPr>
              <a:t>SoliMarket</a:t>
            </a:r>
            <a:r>
              <a:rPr lang="en-US" sz="6600" b="1" dirty="0">
                <a:latin typeface="Calibri" panose="020F0502020204030204" pitchFamily="34" charset="0"/>
                <a:cs typeface="Calibri" panose="020F0502020204030204" pitchFamily="34" charset="0"/>
              </a:rPr>
              <a:t> Portal</a:t>
            </a:r>
          </a:p>
        </p:txBody>
      </p:sp>
      <p:sp>
        <p:nvSpPr>
          <p:cNvPr id="56" name="TextBox 55">
            <a:extLst>
              <a:ext uri="{FF2B5EF4-FFF2-40B4-BE49-F238E27FC236}">
                <a16:creationId xmlns:a16="http://schemas.microsoft.com/office/drawing/2014/main" id="{A5E7C49D-C7E2-6137-C4AF-3D78CC113CEF}"/>
              </a:ext>
            </a:extLst>
          </p:cNvPr>
          <p:cNvSpPr txBox="1"/>
          <p:nvPr/>
        </p:nvSpPr>
        <p:spPr>
          <a:xfrm>
            <a:off x="1771801" y="2933700"/>
            <a:ext cx="14744398" cy="6001643"/>
          </a:xfrm>
          <a:prstGeom prst="rect">
            <a:avLst/>
          </a:prstGeom>
          <a:solidFill>
            <a:schemeClr val="accent3">
              <a:lumMod val="40000"/>
              <a:lumOff val="60000"/>
            </a:schemeClr>
          </a:solidFill>
        </p:spPr>
        <p:txBody>
          <a:bodyPr wrap="square" rtlCol="0">
            <a:spAutoFit/>
          </a:bodyPr>
          <a:lstStyle/>
          <a:p>
            <a:pPr marL="571500" indent="-571500">
              <a:buFont typeface="Arial" panose="020B0604020202020204" pitchFamily="34" charset="0"/>
              <a:buChar char="•"/>
            </a:pPr>
            <a:r>
              <a:rPr lang="en-US" sz="3200" b="1" dirty="0"/>
              <a:t>Mobile app for farmers and cashiers</a:t>
            </a:r>
          </a:p>
          <a:p>
            <a:pPr marL="1028700" lvl="1" indent="-571500">
              <a:buFont typeface="Arial" panose="020B0604020202020204" pitchFamily="34" charset="0"/>
              <a:buChar char="•"/>
            </a:pPr>
            <a:r>
              <a:rPr lang="en-US" sz="3200" b="1" dirty="0"/>
              <a:t>Available through the apple store or google play</a:t>
            </a:r>
          </a:p>
          <a:p>
            <a:pPr marL="1028700" lvl="1" indent="-571500">
              <a:buFont typeface="Arial" panose="020B0604020202020204" pitchFamily="34" charset="0"/>
              <a:buChar char="•"/>
            </a:pPr>
            <a:r>
              <a:rPr lang="en-US" sz="3200" b="1" dirty="0"/>
              <a:t>Free to download and use</a:t>
            </a:r>
          </a:p>
          <a:p>
            <a:pPr lvl="1"/>
            <a:endParaRPr lang="en-US" sz="3200" b="1" dirty="0"/>
          </a:p>
          <a:p>
            <a:pPr marL="571500" indent="-571500">
              <a:buFont typeface="Arial" panose="020B0604020202020204" pitchFamily="34" charset="0"/>
              <a:buChar char="•"/>
            </a:pPr>
            <a:r>
              <a:rPr lang="en-US" sz="3200" b="1" dirty="0"/>
              <a:t>Activation is through invitation only for farmers and cashiers authorized by SFMNP Coordinator or Branch Manager</a:t>
            </a:r>
          </a:p>
          <a:p>
            <a:pPr marL="1028700" lvl="1" indent="-571500">
              <a:buFont typeface="Arial" panose="020B0604020202020204" pitchFamily="34" charset="0"/>
              <a:buChar char="•"/>
            </a:pPr>
            <a:r>
              <a:rPr lang="en-US" sz="3200" b="1" dirty="0"/>
              <a:t>Link to activate account is emailed to user with a 72-hour window</a:t>
            </a:r>
          </a:p>
          <a:p>
            <a:pPr marL="1028700" lvl="1" indent="-571500">
              <a:buFont typeface="Arial" panose="020B0604020202020204" pitchFamily="34" charset="0"/>
              <a:buChar char="•"/>
            </a:pPr>
            <a:r>
              <a:rPr lang="en-US" sz="3200" b="1" dirty="0"/>
              <a:t>Farmer/Vendor needs to enter banking information for deposits</a:t>
            </a:r>
          </a:p>
          <a:p>
            <a:pPr marL="1028700" lvl="1" indent="-571500">
              <a:buFont typeface="Arial" panose="020B0604020202020204" pitchFamily="34" charset="0"/>
              <a:buChar char="•"/>
            </a:pPr>
            <a:r>
              <a:rPr lang="en-US" sz="3200" b="1" dirty="0"/>
              <a:t>Mobile devices must have a working network connection to perform transactions</a:t>
            </a:r>
          </a:p>
          <a:p>
            <a:pPr marL="1028700" lvl="1" indent="-571500">
              <a:buFont typeface="Arial" panose="020B0604020202020204" pitchFamily="34" charset="0"/>
              <a:buChar char="•"/>
            </a:pPr>
            <a:endParaRPr lang="en-US" sz="3200" b="1" dirty="0"/>
          </a:p>
          <a:p>
            <a:pPr marL="571500" indent="-571500">
              <a:buFont typeface="Arial" panose="020B0604020202020204" pitchFamily="34" charset="0"/>
              <a:buChar char="•"/>
            </a:pPr>
            <a:r>
              <a:rPr lang="en-US" sz="3200" b="1" dirty="0"/>
              <a:t>Geofencing only allows transactions to be made at designated markets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37578"/>
            <a:ext cx="18288000" cy="10287000"/>
          </a:xfrm>
          <a:prstGeom prst="rect">
            <a:avLst/>
          </a:prstGeom>
        </p:spPr>
      </p:pic>
      <p:grpSp>
        <p:nvGrpSpPr>
          <p:cNvPr id="3" name="Group 3"/>
          <p:cNvGrpSpPr/>
          <p:nvPr/>
        </p:nvGrpSpPr>
        <p:grpSpPr>
          <a:xfrm>
            <a:off x="1027516" y="3805585"/>
            <a:ext cx="15340500" cy="4613919"/>
            <a:chOff x="0" y="0"/>
            <a:chExt cx="4040296" cy="1215188"/>
          </a:xfrm>
        </p:grpSpPr>
        <p:sp>
          <p:nvSpPr>
            <p:cNvPr id="4" name="Freeform 4"/>
            <p:cNvSpPr/>
            <p:nvPr/>
          </p:nvSpPr>
          <p:spPr>
            <a:xfrm>
              <a:off x="0" y="0"/>
              <a:ext cx="4040296" cy="1215189"/>
            </a:xfrm>
            <a:custGeom>
              <a:avLst/>
              <a:gdLst/>
              <a:ahLst/>
              <a:cxnLst/>
              <a:rect l="l" t="t" r="r" b="b"/>
              <a:pathLst>
                <a:path w="4040296" h="1215189">
                  <a:moveTo>
                    <a:pt x="5047" y="0"/>
                  </a:moveTo>
                  <a:lnTo>
                    <a:pt x="4035250" y="0"/>
                  </a:lnTo>
                  <a:cubicBezTo>
                    <a:pt x="4038037" y="0"/>
                    <a:pt x="4040296" y="2259"/>
                    <a:pt x="4040296" y="5047"/>
                  </a:cubicBezTo>
                  <a:lnTo>
                    <a:pt x="4040296" y="1210142"/>
                  </a:lnTo>
                  <a:cubicBezTo>
                    <a:pt x="4040296" y="1212929"/>
                    <a:pt x="4038037" y="1215189"/>
                    <a:pt x="4035250" y="1215189"/>
                  </a:cubicBezTo>
                  <a:lnTo>
                    <a:pt x="5047" y="1215189"/>
                  </a:lnTo>
                  <a:cubicBezTo>
                    <a:pt x="2259" y="1215189"/>
                    <a:pt x="0" y="1212929"/>
                    <a:pt x="0" y="1210142"/>
                  </a:cubicBezTo>
                  <a:lnTo>
                    <a:pt x="0" y="5047"/>
                  </a:lnTo>
                  <a:cubicBezTo>
                    <a:pt x="0" y="2259"/>
                    <a:pt x="2259" y="0"/>
                    <a:pt x="5047" y="0"/>
                  </a:cubicBezTo>
                  <a:close/>
                </a:path>
              </a:pathLst>
            </a:custGeom>
            <a:solidFill>
              <a:srgbClr val="2A4B16">
                <a:alpha val="80000"/>
              </a:srgbClr>
            </a:solidFill>
            <a:ln>
              <a:no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6" name="Group 6"/>
          <p:cNvGrpSpPr>
            <a:grpSpLocks noChangeAspect="1"/>
          </p:cNvGrpSpPr>
          <p:nvPr/>
        </p:nvGrpSpPr>
        <p:grpSpPr>
          <a:xfrm>
            <a:off x="12833640" y="3297585"/>
            <a:ext cx="4425660" cy="5960715"/>
            <a:chOff x="0" y="0"/>
            <a:chExt cx="3632200" cy="4892040"/>
          </a:xfrm>
        </p:grpSpPr>
        <p:sp>
          <p:nvSpPr>
            <p:cNvPr id="7" name="Freeform 7"/>
            <p:cNvSpPr/>
            <p:nvPr/>
          </p:nvSpPr>
          <p:spPr>
            <a:xfrm>
              <a:off x="15240" y="15240"/>
              <a:ext cx="3600450" cy="4860290"/>
            </a:xfrm>
            <a:custGeom>
              <a:avLst/>
              <a:gdLst/>
              <a:ahLst/>
              <a:cxnLst/>
              <a:rect l="l" t="t" r="r" b="b"/>
              <a:pathLst>
                <a:path w="3600450" h="4860290">
                  <a:moveTo>
                    <a:pt x="0" y="0"/>
                  </a:moveTo>
                  <a:lnTo>
                    <a:pt x="3600450" y="0"/>
                  </a:lnTo>
                  <a:lnTo>
                    <a:pt x="3600450" y="4860290"/>
                  </a:lnTo>
                  <a:lnTo>
                    <a:pt x="0" y="4860290"/>
                  </a:lnTo>
                  <a:close/>
                </a:path>
              </a:pathLst>
            </a:custGeom>
            <a:blipFill>
              <a:blip r:embed="rId3"/>
              <a:stretch>
                <a:fillRect l="-51116" r="-51116"/>
              </a:stretch>
            </a:blipFill>
          </p:spPr>
          <p:txBody>
            <a:bodyPr/>
            <a:lstStyle/>
            <a:p>
              <a:endParaRPr lang="en-US"/>
            </a:p>
          </p:txBody>
        </p:sp>
        <p:sp>
          <p:nvSpPr>
            <p:cNvPr id="8" name="Freeform 8"/>
            <p:cNvSpPr/>
            <p:nvPr/>
          </p:nvSpPr>
          <p:spPr>
            <a:xfrm>
              <a:off x="0" y="0"/>
              <a:ext cx="3632200" cy="4892040"/>
            </a:xfrm>
            <a:custGeom>
              <a:avLst/>
              <a:gdLst/>
              <a:ahLst/>
              <a:cxnLst/>
              <a:rect l="l" t="t" r="r" b="b"/>
              <a:pathLst>
                <a:path w="3632200" h="4892040">
                  <a:moveTo>
                    <a:pt x="3632200" y="4892040"/>
                  </a:moveTo>
                  <a:lnTo>
                    <a:pt x="0" y="4892040"/>
                  </a:lnTo>
                  <a:lnTo>
                    <a:pt x="0" y="0"/>
                  </a:lnTo>
                  <a:lnTo>
                    <a:pt x="3632200" y="0"/>
                  </a:lnTo>
                  <a:lnTo>
                    <a:pt x="3632200" y="4892040"/>
                  </a:lnTo>
                  <a:close/>
                  <a:moveTo>
                    <a:pt x="31750" y="4860290"/>
                  </a:moveTo>
                  <a:lnTo>
                    <a:pt x="3600450" y="4860290"/>
                  </a:lnTo>
                  <a:lnTo>
                    <a:pt x="3600450" y="31750"/>
                  </a:lnTo>
                  <a:lnTo>
                    <a:pt x="31750" y="31750"/>
                  </a:lnTo>
                  <a:lnTo>
                    <a:pt x="31750" y="4860290"/>
                  </a:lnTo>
                  <a:close/>
                </a:path>
              </a:pathLst>
            </a:custGeom>
            <a:solidFill>
              <a:srgbClr val="2A4B16"/>
            </a:solidFill>
          </p:spPr>
          <p:txBody>
            <a:bodyPr/>
            <a:lstStyle/>
            <a:p>
              <a:endParaRPr lang="en-US"/>
            </a:p>
          </p:txBody>
        </p:sp>
      </p:grpSp>
      <p:sp>
        <p:nvSpPr>
          <p:cNvPr id="9" name="TextBox 9"/>
          <p:cNvSpPr txBox="1"/>
          <p:nvPr/>
        </p:nvSpPr>
        <p:spPr>
          <a:xfrm>
            <a:off x="762000" y="1201957"/>
            <a:ext cx="16344598" cy="1641475"/>
          </a:xfrm>
          <a:prstGeom prst="rect">
            <a:avLst/>
          </a:prstGeom>
        </p:spPr>
        <p:txBody>
          <a:bodyPr wrap="square" lIns="0" tIns="0" rIns="0" bIns="0" rtlCol="0" anchor="t">
            <a:spAutoFit/>
          </a:bodyPr>
          <a:lstStyle/>
          <a:p>
            <a:pPr algn="ctr">
              <a:lnSpc>
                <a:spcPts val="6440"/>
              </a:lnSpc>
            </a:pPr>
            <a:r>
              <a:rPr lang="en-US" sz="5400" b="1" dirty="0">
                <a:latin typeface="Calibri" panose="020F0502020204030204" pitchFamily="34" charset="0"/>
                <a:cs typeface="Calibri" panose="020F0502020204030204" pitchFamily="34" charset="0"/>
              </a:rPr>
              <a:t>All You Need To Set Up Payment Is Your Routing Number And The Bank Account Number From Your Check</a:t>
            </a:r>
          </a:p>
        </p:txBody>
      </p:sp>
      <p:pic>
        <p:nvPicPr>
          <p:cNvPr id="26" name="Picture 26"/>
          <p:cNvPicPr>
            <a:picLocks noChangeAspect="1"/>
          </p:cNvPicPr>
          <p:nvPr/>
        </p:nvPicPr>
        <p:blipFill>
          <a:blip r:embed="rId4"/>
          <a:srcRect t="7354" b="7171"/>
          <a:stretch>
            <a:fillRect/>
          </a:stretch>
        </p:blipFill>
        <p:spPr>
          <a:xfrm>
            <a:off x="1027516" y="3805585"/>
            <a:ext cx="11599691" cy="48244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625"/>
          <a:stretch>
            <a:fillRect/>
          </a:stretch>
        </p:blipFill>
        <p:spPr>
          <a:xfrm>
            <a:off x="0" y="0"/>
            <a:ext cx="18288000" cy="10287000"/>
          </a:xfrm>
          <a:prstGeom prst="rect">
            <a:avLst/>
          </a:prstGeom>
        </p:spPr>
      </p:pic>
      <p:grpSp>
        <p:nvGrpSpPr>
          <p:cNvPr id="4" name="Group 4"/>
          <p:cNvGrpSpPr/>
          <p:nvPr/>
        </p:nvGrpSpPr>
        <p:grpSpPr>
          <a:xfrm>
            <a:off x="1028700" y="3185954"/>
            <a:ext cx="15340500" cy="5430995"/>
            <a:chOff x="0" y="0"/>
            <a:chExt cx="4040296" cy="1430386"/>
          </a:xfrm>
        </p:grpSpPr>
        <p:sp>
          <p:nvSpPr>
            <p:cNvPr id="5" name="Freeform 5"/>
            <p:cNvSpPr/>
            <p:nvPr/>
          </p:nvSpPr>
          <p:spPr>
            <a:xfrm>
              <a:off x="0" y="0"/>
              <a:ext cx="4040296" cy="1430385"/>
            </a:xfrm>
            <a:custGeom>
              <a:avLst/>
              <a:gdLst/>
              <a:ahLst/>
              <a:cxnLst/>
              <a:rect l="l" t="t" r="r" b="b"/>
              <a:pathLst>
                <a:path w="4040296" h="1430385">
                  <a:moveTo>
                    <a:pt x="5047" y="0"/>
                  </a:moveTo>
                  <a:lnTo>
                    <a:pt x="4035250" y="0"/>
                  </a:lnTo>
                  <a:cubicBezTo>
                    <a:pt x="4038037" y="0"/>
                    <a:pt x="4040296" y="2259"/>
                    <a:pt x="4040296" y="5047"/>
                  </a:cubicBezTo>
                  <a:lnTo>
                    <a:pt x="4040296" y="1425339"/>
                  </a:lnTo>
                  <a:cubicBezTo>
                    <a:pt x="4040296" y="1428126"/>
                    <a:pt x="4038037" y="1430385"/>
                    <a:pt x="4035250" y="1430385"/>
                  </a:cubicBezTo>
                  <a:lnTo>
                    <a:pt x="5047" y="1430385"/>
                  </a:lnTo>
                  <a:cubicBezTo>
                    <a:pt x="2259" y="1430385"/>
                    <a:pt x="0" y="1428126"/>
                    <a:pt x="0" y="1425339"/>
                  </a:cubicBezTo>
                  <a:lnTo>
                    <a:pt x="0" y="5047"/>
                  </a:lnTo>
                  <a:cubicBezTo>
                    <a:pt x="0" y="2259"/>
                    <a:pt x="2259" y="0"/>
                    <a:pt x="5047" y="0"/>
                  </a:cubicBezTo>
                  <a:close/>
                </a:path>
              </a:pathLst>
            </a:custGeom>
            <a:solidFill>
              <a:srgbClr val="2A4B16">
                <a:alpha val="80000"/>
              </a:srgbClr>
            </a:solidFill>
            <a:ln>
              <a:noFill/>
            </a:ln>
          </p:spPr>
          <p:txBody>
            <a:bodyPr/>
            <a:lstStyle/>
            <a:p>
              <a:endParaRPr lang="en-US"/>
            </a:p>
          </p:txBody>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866075" y="3771901"/>
            <a:ext cx="13526325" cy="4149332"/>
          </a:xfrm>
          <a:prstGeom prst="rect">
            <a:avLst/>
          </a:prstGeom>
          <a:solidFill>
            <a:schemeClr val="accent3">
              <a:lumMod val="40000"/>
              <a:lumOff val="60000"/>
            </a:schemeClr>
          </a:solidFill>
        </p:spPr>
        <p:txBody>
          <a:bodyPr wrap="square" lIns="0" tIns="0" rIns="0" bIns="0" rtlCol="0" anchor="t">
            <a:spAutoFit/>
          </a:bodyPr>
          <a:lstStyle/>
          <a:p>
            <a:pPr marL="571500" indent="-571500">
              <a:lnSpc>
                <a:spcPts val="3499"/>
              </a:lnSpc>
              <a:buFont typeface="Arial" panose="020B0604020202020204" pitchFamily="34" charset="0"/>
              <a:buChar char="•"/>
            </a:pPr>
            <a:r>
              <a:rPr lang="en-US" sz="4400" b="1" dirty="0">
                <a:latin typeface="Calibri" panose="020F0502020204030204" pitchFamily="34" charset="0"/>
                <a:cs typeface="Calibri" panose="020F0502020204030204" pitchFamily="34" charset="0"/>
              </a:rPr>
              <a:t>Payments to farmers are made weekly by ACH transfer</a:t>
            </a:r>
          </a:p>
          <a:p>
            <a:pPr>
              <a:lnSpc>
                <a:spcPts val="3499"/>
              </a:lnSpc>
            </a:pPr>
            <a:endParaRPr lang="en-US" sz="4400" b="1" dirty="0">
              <a:latin typeface="Calibri" panose="020F0502020204030204" pitchFamily="34" charset="0"/>
              <a:cs typeface="Calibri" panose="020F0502020204030204" pitchFamily="34" charset="0"/>
            </a:endParaRPr>
          </a:p>
          <a:p>
            <a:pPr marL="571500" indent="-571500">
              <a:lnSpc>
                <a:spcPts val="3499"/>
              </a:lnSpc>
              <a:buFont typeface="Arial" panose="020B0604020202020204" pitchFamily="34" charset="0"/>
              <a:buChar char="•"/>
            </a:pPr>
            <a:r>
              <a:rPr lang="en-US" sz="4400" b="1" dirty="0">
                <a:latin typeface="Calibri" panose="020F0502020204030204" pitchFamily="34" charset="0"/>
                <a:cs typeface="Calibri" panose="020F0502020204030204" pitchFamily="34" charset="0"/>
              </a:rPr>
              <a:t>Farmers do not need to do anything to initiate their payment</a:t>
            </a:r>
          </a:p>
          <a:p>
            <a:pPr>
              <a:lnSpc>
                <a:spcPts val="3499"/>
              </a:lnSpc>
            </a:pPr>
            <a:endParaRPr lang="en-US" sz="4400" b="1" dirty="0">
              <a:latin typeface="Calibri" panose="020F0502020204030204" pitchFamily="34" charset="0"/>
              <a:cs typeface="Calibri" panose="020F0502020204030204" pitchFamily="34" charset="0"/>
            </a:endParaRPr>
          </a:p>
          <a:p>
            <a:pPr marL="571500" indent="-571500">
              <a:lnSpc>
                <a:spcPts val="3499"/>
              </a:lnSpc>
              <a:buFont typeface="Arial" panose="020B0604020202020204" pitchFamily="34" charset="0"/>
              <a:buChar char="•"/>
            </a:pPr>
            <a:r>
              <a:rPr lang="en-US" sz="4400" b="1" dirty="0">
                <a:latin typeface="Calibri" panose="020F0502020204030204" pitchFamily="34" charset="0"/>
                <a:cs typeface="Calibri" panose="020F0502020204030204" pitchFamily="34" charset="0"/>
              </a:rPr>
              <a:t>Farmers can view sales and pending payment(s) on their app</a:t>
            </a:r>
          </a:p>
          <a:p>
            <a:pPr>
              <a:lnSpc>
                <a:spcPts val="3499"/>
              </a:lnSpc>
            </a:pPr>
            <a:endParaRPr lang="en-US" sz="4400" b="1" dirty="0">
              <a:latin typeface="Calibri" panose="020F0502020204030204" pitchFamily="34" charset="0"/>
              <a:cs typeface="Calibri" panose="020F0502020204030204" pitchFamily="34" charset="0"/>
            </a:endParaRPr>
          </a:p>
          <a:p>
            <a:pPr marL="571500" indent="-571500">
              <a:lnSpc>
                <a:spcPts val="3499"/>
              </a:lnSpc>
              <a:buFont typeface="Arial" panose="020B0604020202020204" pitchFamily="34" charset="0"/>
              <a:buChar char="•"/>
            </a:pPr>
            <a:r>
              <a:rPr lang="en-US" sz="4400" b="1" dirty="0">
                <a:latin typeface="Calibri" panose="020F0502020204030204" pitchFamily="34" charset="0"/>
                <a:cs typeface="Calibri" panose="020F0502020204030204" pitchFamily="34" charset="0"/>
              </a:rPr>
              <a:t>Transactions are fast and simple</a:t>
            </a:r>
          </a:p>
        </p:txBody>
      </p:sp>
      <p:sp>
        <p:nvSpPr>
          <p:cNvPr id="18" name="TextBox 18"/>
          <p:cNvSpPr txBox="1"/>
          <p:nvPr/>
        </p:nvSpPr>
        <p:spPr>
          <a:xfrm>
            <a:off x="1181402" y="1125757"/>
            <a:ext cx="15925196" cy="1260025"/>
          </a:xfrm>
          <a:prstGeom prst="rect">
            <a:avLst/>
          </a:prstGeom>
        </p:spPr>
        <p:txBody>
          <a:bodyPr lIns="0" tIns="0" rIns="0" bIns="0" rtlCol="0" anchor="t">
            <a:spAutoFit/>
          </a:bodyPr>
          <a:lstStyle/>
          <a:p>
            <a:pPr algn="ctr">
              <a:lnSpc>
                <a:spcPts val="11200"/>
              </a:lnSpc>
            </a:pPr>
            <a:r>
              <a:rPr lang="en-US" sz="5400" b="1" dirty="0">
                <a:latin typeface="Calibri" panose="020F0502020204030204" pitchFamily="34" charset="0"/>
                <a:cs typeface="Calibri" panose="020F0502020204030204" pitchFamily="34" charset="0"/>
              </a:rPr>
              <a:t>Remittances Are Automatic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022" b="8022"/>
          <a:stretch>
            <a:fillRect/>
          </a:stretch>
        </p:blipFill>
        <p:spPr>
          <a:xfrm>
            <a:off x="0" y="0"/>
            <a:ext cx="18288000" cy="10287000"/>
          </a:xfrm>
          <a:prstGeom prst="rect">
            <a:avLst/>
          </a:prstGeom>
        </p:spPr>
      </p:pic>
      <p:sp>
        <p:nvSpPr>
          <p:cNvPr id="7" name="TextBox 7"/>
          <p:cNvSpPr txBox="1"/>
          <p:nvPr/>
        </p:nvSpPr>
        <p:spPr>
          <a:xfrm>
            <a:off x="1181402" y="3695700"/>
            <a:ext cx="15925196" cy="5745163"/>
          </a:xfrm>
          <a:prstGeom prst="rect">
            <a:avLst/>
          </a:prstGeom>
          <a:solidFill>
            <a:schemeClr val="accent3">
              <a:lumMod val="40000"/>
              <a:lumOff val="60000"/>
            </a:schemeClr>
          </a:solidFill>
        </p:spPr>
        <p:txBody>
          <a:bodyPr lIns="0" tIns="0" rIns="0" bIns="0" rtlCol="0" anchor="t">
            <a:spAutoFit/>
          </a:bodyPr>
          <a:lstStyle/>
          <a:p>
            <a:pPr algn="ctr">
              <a:lnSpc>
                <a:spcPts val="11200"/>
              </a:lnSpc>
            </a:pPr>
            <a:r>
              <a:rPr lang="en-US" sz="8000" b="1" dirty="0">
                <a:latin typeface="+mj-lt"/>
              </a:rPr>
              <a:t>SOLIMARKET RESOURCES</a:t>
            </a:r>
          </a:p>
          <a:p>
            <a:pPr algn="ctr">
              <a:lnSpc>
                <a:spcPts val="11200"/>
              </a:lnSpc>
            </a:pPr>
            <a:endParaRPr lang="en-US" sz="8000" b="1" dirty="0">
              <a:latin typeface="+mj-lt"/>
            </a:endParaRPr>
          </a:p>
          <a:p>
            <a:pPr algn="ctr">
              <a:lnSpc>
                <a:spcPts val="11200"/>
              </a:lnSpc>
            </a:pPr>
            <a:r>
              <a:rPr lang="en-US" sz="8000" b="1" dirty="0" err="1">
                <a:latin typeface="+mj-lt"/>
              </a:rPr>
              <a:t>SoliMarket</a:t>
            </a:r>
            <a:r>
              <a:rPr lang="en-US" sz="8000" b="1" dirty="0">
                <a:latin typeface="+mj-lt"/>
              </a:rPr>
              <a:t> support hotline:  214.256.3083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4166D9D-2D22-8FF9-AE55-3D08143286C2}"/>
              </a:ext>
            </a:extLst>
          </p:cNvPr>
          <p:cNvPicPr>
            <a:picLocks noChangeAspect="1"/>
          </p:cNvPicPr>
          <p:nvPr/>
        </p:nvPicPr>
        <p:blipFill>
          <a:blip r:embed="rId2"/>
          <a:srcRect t="7733" b="7733"/>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E144B92B-DEAF-4409-D945-707A93D0E068}"/>
              </a:ext>
            </a:extLst>
          </p:cNvPr>
          <p:cNvSpPr txBox="1"/>
          <p:nvPr/>
        </p:nvSpPr>
        <p:spPr>
          <a:xfrm>
            <a:off x="3220" y="199759"/>
            <a:ext cx="18288000" cy="1107996"/>
          </a:xfrm>
          <a:prstGeom prst="rect">
            <a:avLst/>
          </a:prstGeom>
          <a:noFill/>
        </p:spPr>
        <p:txBody>
          <a:bodyPr wrap="square" rtlCol="0">
            <a:spAutoFit/>
          </a:bodyPr>
          <a:lstStyle/>
          <a:p>
            <a:pPr algn="ctr"/>
            <a:r>
              <a:rPr lang="en-US" sz="6600" b="1" dirty="0"/>
              <a:t>Civil Rights</a:t>
            </a:r>
          </a:p>
        </p:txBody>
      </p:sp>
      <p:sp>
        <p:nvSpPr>
          <p:cNvPr id="6" name="TextBox 5">
            <a:extLst>
              <a:ext uri="{FF2B5EF4-FFF2-40B4-BE49-F238E27FC236}">
                <a16:creationId xmlns:a16="http://schemas.microsoft.com/office/drawing/2014/main" id="{6659B0B1-EA33-D2DB-5961-803DA3CF4325}"/>
              </a:ext>
            </a:extLst>
          </p:cNvPr>
          <p:cNvSpPr txBox="1"/>
          <p:nvPr/>
        </p:nvSpPr>
        <p:spPr>
          <a:xfrm>
            <a:off x="609600" y="1507514"/>
            <a:ext cx="17373600" cy="8586966"/>
          </a:xfrm>
          <a:prstGeom prst="rect">
            <a:avLst/>
          </a:prstGeom>
          <a:solidFill>
            <a:schemeClr val="accent3">
              <a:lumMod val="40000"/>
              <a:lumOff val="60000"/>
            </a:schemeClr>
          </a:solidFill>
        </p:spPr>
        <p:txBody>
          <a:bodyPr wrap="square" rtlCol="0">
            <a:spAutoFit/>
          </a:bodyPr>
          <a:lstStyle/>
          <a:p>
            <a:pPr marL="0" marR="0"/>
            <a:r>
              <a:rPr lang="en-US" sz="2400" dirty="0">
                <a:effectLst/>
                <a:latin typeface="Calibri" panose="020F0502020204030204" pitchFamily="34" charset="0"/>
                <a:ea typeface="Aptos" panose="020B0004020202020204" pitchFamily="34" charset="0"/>
              </a:rPr>
              <a:t>In accordance with federal civil rights law and U.S. Department of Agriculture (USDA) civil rights regulations and policies, this institution is prohibited from discriminating on the basis of race, color, national origin</a:t>
            </a:r>
            <a:r>
              <a:rPr lang="en-US" sz="2400">
                <a:effectLst/>
                <a:latin typeface="Calibri" panose="020F0502020204030204" pitchFamily="34" charset="0"/>
                <a:ea typeface="Aptos" panose="020B0004020202020204" pitchFamily="34" charset="0"/>
              </a:rPr>
              <a:t>, sex, disability</a:t>
            </a:r>
            <a:r>
              <a:rPr lang="en-US" sz="2400" dirty="0">
                <a:effectLst/>
                <a:latin typeface="Calibri" panose="020F0502020204030204" pitchFamily="34" charset="0"/>
                <a:ea typeface="Aptos" panose="020B0004020202020204" pitchFamily="34" charset="0"/>
              </a:rPr>
              <a:t>, age, or reprisal or retaliation for prior civil rights activity.</a:t>
            </a:r>
          </a:p>
          <a:p>
            <a:pPr marL="0" marR="0"/>
            <a:r>
              <a:rPr lang="en-US" sz="2400" dirty="0">
                <a:effectLst/>
                <a:latin typeface="Calibri" panose="020F0502020204030204" pitchFamily="34" charset="0"/>
                <a:ea typeface="Aptos" panose="020B0004020202020204" pitchFamily="34"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a:r>
              <a:rPr lang="en-US" sz="2400" dirty="0">
                <a:effectLst/>
                <a:latin typeface="Calibri" panose="020F0502020204030204" pitchFamily="34" charset="0"/>
                <a:ea typeface="Aptos" panose="020B0004020202020204" pitchFamily="34" charset="0"/>
              </a:rPr>
              <a:t>To file a program discrimination complaint, a Complainant should complete a Form AD-3027, USDA Program Discrimination Complaint Form which can be obtained online at: </a:t>
            </a:r>
            <a:r>
              <a:rPr lang="en-US" sz="2400" u="sng" dirty="0">
                <a:solidFill>
                  <a:srgbClr val="0563C1"/>
                </a:solidFill>
                <a:effectLst/>
                <a:latin typeface="Calibri" panose="020F0502020204030204" pitchFamily="34" charset="0"/>
                <a:ea typeface="Aptos" panose="020B0004020202020204" pitchFamily="34" charset="0"/>
                <a:hlinkClick r:id="rId3"/>
              </a:rPr>
              <a:t>https://www.usda.gov/sites/default/files/documents/USDA-OASCR%20P-Complaint-Form-0508-0002-508-11-28-17Fax2Mail.pdf</a:t>
            </a:r>
            <a:r>
              <a:rPr lang="en-US" sz="2400" dirty="0">
                <a:effectLst/>
                <a:latin typeface="Calibri" panose="020F0502020204030204" pitchFamily="34" charset="0"/>
                <a:ea typeface="Aptos" panose="020B000402020202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a:r>
              <a:rPr lang="en-US" sz="2400" dirty="0">
                <a:effectLst/>
                <a:latin typeface="Calibri" panose="020F0502020204030204" pitchFamily="34" charset="0"/>
                <a:ea typeface="Aptos" panose="020B0004020202020204" pitchFamily="34" charset="0"/>
              </a:rPr>
              <a:t>1. </a:t>
            </a:r>
            <a:r>
              <a:rPr lang="en-US" sz="2400" b="1" dirty="0">
                <a:effectLst/>
                <a:latin typeface="Calibri" panose="020F0502020204030204" pitchFamily="34" charset="0"/>
                <a:ea typeface="Aptos" panose="020B0004020202020204" pitchFamily="34" charset="0"/>
              </a:rPr>
              <a:t>mail:</a:t>
            </a:r>
            <a:endParaRPr lang="en-US" sz="2400" dirty="0">
              <a:effectLst/>
              <a:latin typeface="Calibri" panose="020F0502020204030204" pitchFamily="34" charset="0"/>
              <a:ea typeface="Aptos" panose="020B0004020202020204" pitchFamily="34" charset="0"/>
            </a:endParaRPr>
          </a:p>
          <a:p>
            <a:pPr marL="0" marR="0"/>
            <a:r>
              <a:rPr lang="en-US" sz="2400" dirty="0">
                <a:effectLst/>
                <a:latin typeface="Calibri" panose="020F0502020204030204" pitchFamily="34" charset="0"/>
                <a:ea typeface="Aptos" panose="020B0004020202020204" pitchFamily="34" charset="0"/>
              </a:rPr>
              <a:t>U.S. Department of Agriculture</a:t>
            </a:r>
          </a:p>
          <a:p>
            <a:pPr marL="0" marR="0"/>
            <a:r>
              <a:rPr lang="en-US" sz="2400" dirty="0">
                <a:effectLst/>
                <a:latin typeface="Calibri" panose="020F0502020204030204" pitchFamily="34" charset="0"/>
                <a:ea typeface="Aptos" panose="020B0004020202020204" pitchFamily="34" charset="0"/>
              </a:rPr>
              <a:t>Office of the Assistant Secretary for Civil Rights</a:t>
            </a:r>
          </a:p>
          <a:p>
            <a:pPr marL="0" marR="0"/>
            <a:r>
              <a:rPr lang="en-US" sz="2400" dirty="0">
                <a:effectLst/>
                <a:latin typeface="Calibri" panose="020F0502020204030204" pitchFamily="34" charset="0"/>
                <a:ea typeface="Aptos" panose="020B0004020202020204" pitchFamily="34" charset="0"/>
              </a:rPr>
              <a:t>1400 Independence Avenue, SW                                     </a:t>
            </a:r>
          </a:p>
          <a:p>
            <a:pPr marL="0" marR="0"/>
            <a:r>
              <a:rPr lang="en-US" sz="2400" dirty="0">
                <a:effectLst/>
                <a:latin typeface="Calibri" panose="020F0502020204030204" pitchFamily="34" charset="0"/>
                <a:ea typeface="Aptos" panose="020B0004020202020204" pitchFamily="34" charset="0"/>
              </a:rPr>
              <a:t>Washington, D.C. 20250-9410; or</a:t>
            </a:r>
          </a:p>
          <a:p>
            <a:pPr marL="0" marR="0"/>
            <a:r>
              <a:rPr lang="en-US" sz="2400" dirty="0">
                <a:effectLst/>
                <a:latin typeface="Calibri" panose="020F0502020204030204" pitchFamily="34" charset="0"/>
                <a:ea typeface="Aptos" panose="020B0004020202020204" pitchFamily="34" charset="0"/>
              </a:rPr>
              <a:t>2. </a:t>
            </a:r>
            <a:r>
              <a:rPr lang="en-US" sz="2400" b="1" dirty="0">
                <a:effectLst/>
                <a:latin typeface="Calibri" panose="020F0502020204030204" pitchFamily="34" charset="0"/>
                <a:ea typeface="Aptos" panose="020B0004020202020204" pitchFamily="34" charset="0"/>
              </a:rPr>
              <a:t>fax:</a:t>
            </a:r>
            <a:endParaRPr lang="en-US" sz="2400" dirty="0">
              <a:effectLst/>
              <a:latin typeface="Calibri" panose="020F0502020204030204" pitchFamily="34" charset="0"/>
              <a:ea typeface="Aptos" panose="020B0004020202020204" pitchFamily="34" charset="0"/>
            </a:endParaRPr>
          </a:p>
          <a:p>
            <a:pPr marL="0" marR="0"/>
            <a:r>
              <a:rPr lang="en-US" sz="2400" dirty="0">
                <a:effectLst/>
                <a:latin typeface="Calibri" panose="020F0502020204030204" pitchFamily="34" charset="0"/>
                <a:ea typeface="Aptos" panose="020B0004020202020204" pitchFamily="34" charset="0"/>
              </a:rPr>
              <a:t>(833) 256-1665 or (202) 690-7442; or</a:t>
            </a:r>
          </a:p>
          <a:p>
            <a:pPr marL="0" marR="0"/>
            <a:r>
              <a:rPr lang="en-US" sz="2400" dirty="0">
                <a:effectLst/>
                <a:latin typeface="Calibri" panose="020F0502020204030204" pitchFamily="34" charset="0"/>
                <a:ea typeface="Aptos" panose="020B0004020202020204" pitchFamily="34" charset="0"/>
              </a:rPr>
              <a:t>3. </a:t>
            </a:r>
            <a:r>
              <a:rPr lang="en-US" sz="2400" b="1" dirty="0">
                <a:effectLst/>
                <a:latin typeface="Calibri" panose="020F0502020204030204" pitchFamily="34" charset="0"/>
                <a:ea typeface="Aptos" panose="020B0004020202020204" pitchFamily="34" charset="0"/>
              </a:rPr>
              <a:t>email:</a:t>
            </a:r>
            <a:endParaRPr lang="en-US" sz="2400" dirty="0">
              <a:effectLst/>
              <a:latin typeface="Calibri" panose="020F0502020204030204" pitchFamily="34" charset="0"/>
              <a:ea typeface="Aptos" panose="020B0004020202020204" pitchFamily="34" charset="0"/>
            </a:endParaRPr>
          </a:p>
          <a:p>
            <a:pPr marL="0" marR="0"/>
            <a:r>
              <a:rPr lang="en-US" sz="2400" u="sng" dirty="0">
                <a:solidFill>
                  <a:srgbClr val="0563C1"/>
                </a:solidFill>
                <a:effectLst/>
                <a:latin typeface="Calibri" panose="020F0502020204030204" pitchFamily="34" charset="0"/>
                <a:ea typeface="Aptos" panose="020B0004020202020204" pitchFamily="34" charset="0"/>
                <a:hlinkClick r:id="rId4"/>
              </a:rPr>
              <a:t>program.intake@usda.gov</a:t>
            </a:r>
            <a:r>
              <a:rPr lang="en-US" sz="2400" dirty="0">
                <a:effectLst/>
                <a:latin typeface="Calibri" panose="020F0502020204030204" pitchFamily="34" charset="0"/>
                <a:ea typeface="Aptos" panose="020B0004020202020204" pitchFamily="34" charset="0"/>
              </a:rPr>
              <a:t>                                                                                                       </a:t>
            </a:r>
            <a:r>
              <a:rPr lang="en-US" sz="2400" b="1" dirty="0">
                <a:effectLst/>
                <a:latin typeface="Calibri" panose="020F0502020204030204" pitchFamily="34" charset="0"/>
                <a:ea typeface="Aptos" panose="020B0004020202020204" pitchFamily="34" charset="0"/>
              </a:rPr>
              <a:t>This institution is an equal opportunity provider.</a:t>
            </a:r>
            <a:endParaRPr lang="en-US" sz="2400" dirty="0">
              <a:effectLst/>
              <a:latin typeface="Calibri" panose="020F0502020204030204" pitchFamily="34" charset="0"/>
              <a:ea typeface="Aptos" panose="020B0004020202020204" pitchFamily="34" charset="0"/>
            </a:endParaRPr>
          </a:p>
          <a:p>
            <a:pPr marL="0" marR="0"/>
            <a:r>
              <a:rPr lang="en-US" sz="2400" dirty="0">
                <a:effectLst/>
                <a:latin typeface="Calibri" panose="020F0502020204030204" pitchFamily="34" charset="0"/>
                <a:ea typeface="Aptos" panose="020B0004020202020204" pitchFamily="34" charset="0"/>
              </a:rPr>
              <a:t> </a:t>
            </a:r>
          </a:p>
        </p:txBody>
      </p:sp>
    </p:spTree>
    <p:extLst>
      <p:ext uri="{BB962C8B-B14F-4D97-AF65-F5344CB8AC3E}">
        <p14:creationId xmlns:p14="http://schemas.microsoft.com/office/powerpoint/2010/main" val="4098184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B5775-4E69-7336-BBE5-806BE75A922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5349F46-38F3-1EC7-1E48-ED8D76C95539}"/>
              </a:ext>
            </a:extLst>
          </p:cNvPr>
          <p:cNvPicPr>
            <a:picLocks noChangeAspect="1"/>
          </p:cNvPicPr>
          <p:nvPr/>
        </p:nvPicPr>
        <p:blipFill>
          <a:blip r:embed="rId2"/>
          <a:srcRect t="7786" b="7786"/>
          <a:stretch>
            <a:fillRect/>
          </a:stretch>
        </p:blipFill>
        <p:spPr>
          <a:xfrm>
            <a:off x="0" y="0"/>
            <a:ext cx="18288000" cy="10287000"/>
          </a:xfrm>
          <a:prstGeom prst="rect">
            <a:avLst/>
          </a:prstGeom>
        </p:spPr>
      </p:pic>
      <p:sp>
        <p:nvSpPr>
          <p:cNvPr id="10" name="TextBox 10">
            <a:extLst>
              <a:ext uri="{FF2B5EF4-FFF2-40B4-BE49-F238E27FC236}">
                <a16:creationId xmlns:a16="http://schemas.microsoft.com/office/drawing/2014/main" id="{041E9861-2251-A80B-3CBE-A34C473B9F4A}"/>
              </a:ext>
            </a:extLst>
          </p:cNvPr>
          <p:cNvSpPr txBox="1"/>
          <p:nvPr/>
        </p:nvSpPr>
        <p:spPr>
          <a:xfrm>
            <a:off x="609600" y="2446727"/>
            <a:ext cx="15925196" cy="1300677"/>
          </a:xfrm>
          <a:prstGeom prst="rect">
            <a:avLst/>
          </a:prstGeom>
        </p:spPr>
        <p:txBody>
          <a:bodyPr lIns="0" tIns="0" rIns="0" bIns="0" rtlCol="0" anchor="t">
            <a:spAutoFit/>
          </a:bodyPr>
          <a:lstStyle/>
          <a:p>
            <a:pPr algn="ctr">
              <a:lnSpc>
                <a:spcPts val="11200"/>
              </a:lnSpc>
            </a:pPr>
            <a:r>
              <a:rPr lang="en-US" sz="6600" b="1" dirty="0">
                <a:latin typeface="Calibri" panose="020F0502020204030204" pitchFamily="34" charset="0"/>
                <a:cs typeface="Calibri" panose="020F0502020204030204" pitchFamily="34" charset="0"/>
              </a:rPr>
              <a:t>Questions ?</a:t>
            </a:r>
          </a:p>
        </p:txBody>
      </p:sp>
      <p:sp>
        <p:nvSpPr>
          <p:cNvPr id="3" name="TextBox 2">
            <a:extLst>
              <a:ext uri="{FF2B5EF4-FFF2-40B4-BE49-F238E27FC236}">
                <a16:creationId xmlns:a16="http://schemas.microsoft.com/office/drawing/2014/main" id="{13939E03-2ECE-2C35-E148-162AE1287F3F}"/>
              </a:ext>
            </a:extLst>
          </p:cNvPr>
          <p:cNvSpPr txBox="1"/>
          <p:nvPr/>
        </p:nvSpPr>
        <p:spPr>
          <a:xfrm>
            <a:off x="1525397" y="7048500"/>
            <a:ext cx="418704" cy="369332"/>
          </a:xfrm>
          <a:prstGeom prst="rect">
            <a:avLst/>
          </a:prstGeom>
          <a:noFill/>
        </p:spPr>
        <p:txBody>
          <a:bodyPr wrap="none" rtlCol="0">
            <a:spAutoFit/>
          </a:bodyPr>
          <a:lstStyle/>
          <a:p>
            <a:r>
              <a:rPr lang="en-US" dirty="0"/>
              <a:t>25</a:t>
            </a:r>
          </a:p>
        </p:txBody>
      </p:sp>
    </p:spTree>
    <p:extLst>
      <p:ext uri="{BB962C8B-B14F-4D97-AF65-F5344CB8AC3E}">
        <p14:creationId xmlns:p14="http://schemas.microsoft.com/office/powerpoint/2010/main" val="2771702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5651"/>
          <a:stretch>
            <a:fillRect/>
          </a:stretch>
        </p:blipFill>
        <p:spPr>
          <a:xfrm>
            <a:off x="0" y="0"/>
            <a:ext cx="18288000" cy="10287000"/>
          </a:xfrm>
          <a:prstGeom prst="rect">
            <a:avLst/>
          </a:prstGeom>
        </p:spPr>
      </p:pic>
      <p:sp>
        <p:nvSpPr>
          <p:cNvPr id="4" name="Freeform 4"/>
          <p:cNvSpPr/>
          <p:nvPr/>
        </p:nvSpPr>
        <p:spPr>
          <a:xfrm>
            <a:off x="837451" y="574534"/>
            <a:ext cx="16613098" cy="8804659"/>
          </a:xfrm>
          <a:custGeom>
            <a:avLst/>
            <a:gdLst/>
            <a:ahLst/>
            <a:cxnLst/>
            <a:rect l="l" t="t" r="r" b="b"/>
            <a:pathLst>
              <a:path w="4375466" h="2318923">
                <a:moveTo>
                  <a:pt x="4660" y="0"/>
                </a:moveTo>
                <a:lnTo>
                  <a:pt x="4370806" y="0"/>
                </a:lnTo>
                <a:cubicBezTo>
                  <a:pt x="4373380" y="0"/>
                  <a:pt x="4375466" y="2086"/>
                  <a:pt x="4375466" y="4660"/>
                </a:cubicBezTo>
                <a:lnTo>
                  <a:pt x="4375466" y="2314262"/>
                </a:lnTo>
                <a:cubicBezTo>
                  <a:pt x="4375466" y="2316836"/>
                  <a:pt x="4373380" y="2318923"/>
                  <a:pt x="4370806" y="2318923"/>
                </a:cubicBezTo>
                <a:lnTo>
                  <a:pt x="4660" y="2318923"/>
                </a:lnTo>
                <a:cubicBezTo>
                  <a:pt x="2086" y="2318923"/>
                  <a:pt x="0" y="2316836"/>
                  <a:pt x="0" y="2314262"/>
                </a:cubicBezTo>
                <a:lnTo>
                  <a:pt x="0" y="4660"/>
                </a:lnTo>
                <a:cubicBezTo>
                  <a:pt x="0" y="2086"/>
                  <a:pt x="2086" y="0"/>
                  <a:pt x="4660" y="0"/>
                </a:cubicBezTo>
                <a:close/>
              </a:path>
            </a:pathLst>
          </a:custGeom>
          <a:solidFill>
            <a:schemeClr val="accent3">
              <a:lumMod val="40000"/>
              <a:lumOff val="60000"/>
              <a:alpha val="97647"/>
            </a:schemeClr>
          </a:solidFill>
          <a:ln>
            <a:noFill/>
          </a:ln>
        </p:spPr>
        <p:txBody>
          <a:bodyPr/>
          <a:lstStyle/>
          <a:p>
            <a:endParaRPr lang="en-US"/>
          </a:p>
        </p:txBody>
      </p:sp>
      <p:sp>
        <p:nvSpPr>
          <p:cNvPr id="6" name="TextBox 6"/>
          <p:cNvSpPr txBox="1"/>
          <p:nvPr/>
        </p:nvSpPr>
        <p:spPr>
          <a:xfrm>
            <a:off x="6090585" y="110984"/>
            <a:ext cx="6106829" cy="869950"/>
          </a:xfrm>
          <a:prstGeom prst="rect">
            <a:avLst/>
          </a:prstGeom>
        </p:spPr>
        <p:txBody>
          <a:bodyPr lIns="0" tIns="0" rIns="0" bIns="0" rtlCol="0" anchor="t">
            <a:spAutoFit/>
          </a:bodyPr>
          <a:lstStyle/>
          <a:p>
            <a:pPr algn="ctr">
              <a:lnSpc>
                <a:spcPts val="3499"/>
              </a:lnSpc>
            </a:pPr>
            <a:r>
              <a:rPr lang="en-US" sz="2499" spc="574">
                <a:solidFill>
                  <a:srgbClr val="FFFFFF"/>
                </a:solidFill>
                <a:latin typeface="Archivo Narrow"/>
              </a:rPr>
              <a:t>www.kyagr.com</a:t>
            </a:r>
          </a:p>
          <a:p>
            <a:pPr algn="ctr">
              <a:lnSpc>
                <a:spcPts val="3499"/>
              </a:lnSpc>
            </a:pPr>
            <a:endParaRPr lang="en-US" sz="2499" spc="574">
              <a:solidFill>
                <a:srgbClr val="FFFFFF"/>
              </a:solidFill>
              <a:latin typeface="Archivo Narrow"/>
            </a:endParaRPr>
          </a:p>
        </p:txBody>
      </p:sp>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63862" y="736490"/>
            <a:ext cx="2863966" cy="5125666"/>
          </a:xfrm>
          <a:prstGeom prst="rect">
            <a:avLst/>
          </a:prstGeom>
        </p:spPr>
      </p:pic>
      <p:sp>
        <p:nvSpPr>
          <p:cNvPr id="25" name="TextBox 24"/>
          <p:cNvSpPr txBox="1"/>
          <p:nvPr/>
        </p:nvSpPr>
        <p:spPr>
          <a:xfrm>
            <a:off x="2497619" y="1091918"/>
            <a:ext cx="12721688" cy="7478970"/>
          </a:xfrm>
          <a:prstGeom prst="rect">
            <a:avLst/>
          </a:prstGeom>
          <a:noFill/>
        </p:spPr>
        <p:txBody>
          <a:bodyPr wrap="none" rtlCol="0">
            <a:spAutoFit/>
          </a:bodyPr>
          <a:lstStyle/>
          <a:p>
            <a:pPr algn="ctr"/>
            <a:r>
              <a:rPr lang="en-US" sz="3200" b="1" dirty="0"/>
              <a:t>Kentucky Department of Agriculture</a:t>
            </a:r>
          </a:p>
          <a:p>
            <a:pPr algn="ctr"/>
            <a:r>
              <a:rPr lang="en-US" sz="3200" b="1" dirty="0"/>
              <a:t>Division of Food Distribution </a:t>
            </a:r>
          </a:p>
          <a:p>
            <a:pPr algn="ctr"/>
            <a:r>
              <a:rPr lang="en-US" sz="3200" b="1" dirty="0"/>
              <a:t>107 Corporate Drive</a:t>
            </a:r>
          </a:p>
          <a:p>
            <a:pPr algn="ctr"/>
            <a:r>
              <a:rPr lang="en-US" sz="3200" b="1" dirty="0"/>
              <a:t>Frankfort, KY 40601</a:t>
            </a:r>
          </a:p>
          <a:p>
            <a:pPr algn="ctr"/>
            <a:r>
              <a:rPr lang="en-US" sz="3200" b="1" dirty="0"/>
              <a:t>502-573-0282</a:t>
            </a:r>
          </a:p>
          <a:p>
            <a:endParaRPr lang="en-US" sz="3200" b="1" dirty="0"/>
          </a:p>
          <a:p>
            <a:pPr algn="ctr"/>
            <a:r>
              <a:rPr lang="en-US" sz="3200" b="1"/>
              <a:t>SFMNP Coordinator:</a:t>
            </a:r>
            <a:endParaRPr lang="en-US" sz="3200" b="1" dirty="0"/>
          </a:p>
          <a:p>
            <a:pPr algn="ctr"/>
            <a:r>
              <a:rPr lang="en-US" sz="3200" b="1" dirty="0"/>
              <a:t>Jesse Frye,  </a:t>
            </a:r>
            <a:r>
              <a:rPr lang="en-US" sz="3200" b="1" dirty="0">
                <a:hlinkClick r:id="rId5">
                  <a:extLst>
                    <a:ext uri="{A12FA001-AC4F-418D-AE19-62706E023703}">
                      <ahyp:hlinkClr xmlns:ahyp="http://schemas.microsoft.com/office/drawing/2018/hyperlinkcolor" val="tx"/>
                    </a:ext>
                  </a:extLst>
                </a:hlinkClick>
              </a:rPr>
              <a:t>Jesse.Frye@ky.gov</a:t>
            </a:r>
            <a:r>
              <a:rPr lang="en-US" sz="3200" b="1" dirty="0"/>
              <a:t>  Cell:  502.382.7458</a:t>
            </a:r>
          </a:p>
          <a:p>
            <a:pPr algn="ctr"/>
            <a:r>
              <a:rPr lang="en-US" sz="3200" b="1" dirty="0"/>
              <a:t>Branch Manager</a:t>
            </a:r>
          </a:p>
          <a:p>
            <a:pPr algn="ctr"/>
            <a:r>
              <a:rPr lang="en-US" sz="3200" b="1" dirty="0"/>
              <a:t>Tina Garland, </a:t>
            </a:r>
            <a:r>
              <a:rPr lang="en-US" sz="3200" b="1" dirty="0">
                <a:hlinkClick r:id="rId6">
                  <a:extLst>
                    <a:ext uri="{A12FA001-AC4F-418D-AE19-62706E023703}">
                      <ahyp:hlinkClr xmlns:ahyp="http://schemas.microsoft.com/office/drawing/2018/hyperlinkcolor" val="tx"/>
                    </a:ext>
                  </a:extLst>
                </a:hlinkClick>
              </a:rPr>
              <a:t>Tina.Garland@ky.gov</a:t>
            </a:r>
            <a:r>
              <a:rPr lang="en-US" sz="3200" b="1" dirty="0"/>
              <a:t>  Cell:  502.382.7505</a:t>
            </a:r>
          </a:p>
          <a:p>
            <a:pPr algn="ctr"/>
            <a:endParaRPr lang="en-US" sz="3200" b="1" dirty="0"/>
          </a:p>
          <a:p>
            <a:pPr algn="ctr"/>
            <a:r>
              <a:rPr lang="en-US" sz="3200" b="1" dirty="0"/>
              <a:t>Kentucky WIC Program</a:t>
            </a:r>
          </a:p>
          <a:p>
            <a:pPr algn="ctr"/>
            <a:r>
              <a:rPr lang="en-US" sz="3200" b="1" dirty="0"/>
              <a:t>275 East Main Street, HS2W-D</a:t>
            </a:r>
          </a:p>
          <a:p>
            <a:pPr algn="ctr"/>
            <a:r>
              <a:rPr lang="en-US" sz="3200" b="1" dirty="0"/>
              <a:t>Frankfort, KY 40601</a:t>
            </a:r>
          </a:p>
          <a:p>
            <a:r>
              <a:rPr lang="en-US" sz="3200" b="1" dirty="0"/>
              <a:t>WIC FMNP Coordinator  Alan Peck, </a:t>
            </a:r>
            <a:r>
              <a:rPr lang="en-US" sz="3200" b="1" dirty="0">
                <a:hlinkClick r:id="rId7">
                  <a:extLst>
                    <a:ext uri="{A12FA001-AC4F-418D-AE19-62706E023703}">
                      <ahyp:hlinkClr xmlns:ahyp="http://schemas.microsoft.com/office/drawing/2018/hyperlinkcolor" val="tx"/>
                    </a:ext>
                  </a:extLst>
                </a:hlinkClick>
              </a:rPr>
              <a:t>Alan.Peck@ky.gov</a:t>
            </a:r>
            <a:r>
              <a:rPr lang="en-US" sz="3200" b="1" dirty="0"/>
              <a:t>  Cell:  502.564.2945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66" b="7666"/>
          <a:stretch>
            <a:fillRect/>
          </a:stretch>
        </p:blipFill>
        <p:spPr>
          <a:xfrm>
            <a:off x="0" y="0"/>
            <a:ext cx="18288000" cy="10287000"/>
          </a:xfrm>
          <a:prstGeom prst="rect">
            <a:avLst/>
          </a:prstGeom>
        </p:spPr>
      </p:pic>
      <p:grpSp>
        <p:nvGrpSpPr>
          <p:cNvPr id="3" name="Group 3"/>
          <p:cNvGrpSpPr/>
          <p:nvPr/>
        </p:nvGrpSpPr>
        <p:grpSpPr>
          <a:xfrm>
            <a:off x="1302208" y="4747033"/>
            <a:ext cx="5043042" cy="3782387"/>
            <a:chOff x="0" y="0"/>
            <a:chExt cx="1328209" cy="996184"/>
          </a:xfrm>
        </p:grpSpPr>
        <p:sp>
          <p:nvSpPr>
            <p:cNvPr id="4" name="Freeform 4"/>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3005666" y="3870518"/>
            <a:ext cx="1106933" cy="1099912"/>
            <a:chOff x="0" y="0"/>
            <a:chExt cx="692525" cy="688133"/>
          </a:xfrm>
        </p:grpSpPr>
        <p:sp>
          <p:nvSpPr>
            <p:cNvPr id="7" name="Freeform 7"/>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9" name="Group 9"/>
          <p:cNvGrpSpPr>
            <a:grpSpLocks noChangeAspect="1"/>
          </p:cNvGrpSpPr>
          <p:nvPr/>
        </p:nvGrpSpPr>
        <p:grpSpPr>
          <a:xfrm>
            <a:off x="3104715" y="3947007"/>
            <a:ext cx="908835" cy="908835"/>
            <a:chOff x="0" y="0"/>
            <a:chExt cx="6350000" cy="6350000"/>
          </a:xfrm>
        </p:grpSpPr>
        <p:sp>
          <p:nvSpPr>
            <p:cNvPr id="10" name="Freeform 1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3"/>
              <a:stretch>
                <a:fillRect l="-24985" r="-24984"/>
              </a:stretch>
            </a:blipFill>
          </p:spPr>
          <p:txBody>
            <a:bodyPr/>
            <a:lstStyle/>
            <a:p>
              <a:endParaRPr lang="en-US"/>
            </a:p>
          </p:txBody>
        </p:sp>
      </p:grpSp>
      <p:sp>
        <p:nvSpPr>
          <p:cNvPr id="11" name="TextBox 11"/>
          <p:cNvSpPr txBox="1"/>
          <p:nvPr/>
        </p:nvSpPr>
        <p:spPr>
          <a:xfrm>
            <a:off x="1649122" y="5205354"/>
            <a:ext cx="4107603" cy="2094420"/>
          </a:xfrm>
          <a:prstGeom prst="rect">
            <a:avLst/>
          </a:prstGeom>
        </p:spPr>
        <p:txBody>
          <a:bodyPr lIns="0" tIns="0" rIns="0" bIns="0" rtlCol="0" anchor="t">
            <a:spAutoFit/>
          </a:bodyPr>
          <a:lstStyle/>
          <a:p>
            <a:pPr algn="just">
              <a:lnSpc>
                <a:spcPts val="3310"/>
              </a:lnSpc>
            </a:pPr>
            <a:endParaRPr lang="en-US" sz="2364" dirty="0">
              <a:solidFill>
                <a:srgbClr val="FFFFFF"/>
              </a:solidFill>
              <a:latin typeface="Archivo Narrow"/>
            </a:endParaRPr>
          </a:p>
          <a:p>
            <a:pPr algn="just">
              <a:lnSpc>
                <a:spcPts val="3310"/>
              </a:lnSpc>
            </a:pPr>
            <a:endParaRPr lang="en-US" sz="2364" dirty="0">
              <a:solidFill>
                <a:srgbClr val="FFFFFF"/>
              </a:solidFill>
              <a:latin typeface="Archivo Narrow"/>
            </a:endParaRPr>
          </a:p>
          <a:p>
            <a:pPr algn="just">
              <a:lnSpc>
                <a:spcPts val="3310"/>
              </a:lnSpc>
            </a:pPr>
            <a:r>
              <a:rPr lang="en-US" sz="2364" dirty="0">
                <a:solidFill>
                  <a:srgbClr val="FFFFFF"/>
                </a:solidFill>
                <a:latin typeface="Archivo Narrow"/>
              </a:rPr>
              <a:t>2024 year end redemption rate was 90%</a:t>
            </a:r>
          </a:p>
          <a:p>
            <a:pPr algn="just">
              <a:lnSpc>
                <a:spcPts val="3310"/>
              </a:lnSpc>
            </a:pPr>
            <a:r>
              <a:rPr lang="en-US" sz="2364" dirty="0">
                <a:solidFill>
                  <a:srgbClr val="FFFFFF"/>
                </a:solidFill>
                <a:latin typeface="Archivo Narrow"/>
              </a:rPr>
              <a:t>12,545 issued cards in 2024</a:t>
            </a:r>
          </a:p>
        </p:txBody>
      </p:sp>
      <p:sp>
        <p:nvSpPr>
          <p:cNvPr id="12" name="AutoShape 12"/>
          <p:cNvSpPr/>
          <p:nvPr/>
        </p:nvSpPr>
        <p:spPr>
          <a:xfrm>
            <a:off x="7066609" y="2711508"/>
            <a:ext cx="4091467" cy="0"/>
          </a:xfrm>
          <a:prstGeom prst="line">
            <a:avLst/>
          </a:prstGeom>
          <a:ln w="38100" cap="flat">
            <a:solidFill>
              <a:srgbClr val="FFBB03"/>
            </a:solidFill>
            <a:prstDash val="solid"/>
            <a:headEnd type="none" w="sm" len="sm"/>
            <a:tailEnd type="none" w="sm" len="sm"/>
          </a:ln>
        </p:spPr>
        <p:txBody>
          <a:bodyPr/>
          <a:lstStyle/>
          <a:p>
            <a:endParaRPr lang="en-US"/>
          </a:p>
        </p:txBody>
      </p:sp>
      <p:grpSp>
        <p:nvGrpSpPr>
          <p:cNvPr id="13" name="Group 13"/>
          <p:cNvGrpSpPr/>
          <p:nvPr/>
        </p:nvGrpSpPr>
        <p:grpSpPr>
          <a:xfrm>
            <a:off x="6622479" y="4747033"/>
            <a:ext cx="5043042" cy="3782387"/>
            <a:chOff x="0" y="0"/>
            <a:chExt cx="1328209" cy="996184"/>
          </a:xfrm>
        </p:grpSpPr>
        <p:sp>
          <p:nvSpPr>
            <p:cNvPr id="14" name="Freeform 14"/>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16" name="Group 16"/>
          <p:cNvGrpSpPr/>
          <p:nvPr/>
        </p:nvGrpSpPr>
        <p:grpSpPr>
          <a:xfrm>
            <a:off x="8523812" y="3870518"/>
            <a:ext cx="1106933" cy="1099912"/>
            <a:chOff x="0" y="0"/>
            <a:chExt cx="692525" cy="688133"/>
          </a:xfrm>
        </p:grpSpPr>
        <p:sp>
          <p:nvSpPr>
            <p:cNvPr id="17" name="Freeform 17"/>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19" name="Group 19"/>
          <p:cNvGrpSpPr>
            <a:grpSpLocks noChangeAspect="1"/>
          </p:cNvGrpSpPr>
          <p:nvPr/>
        </p:nvGrpSpPr>
        <p:grpSpPr>
          <a:xfrm>
            <a:off x="8622861" y="3947007"/>
            <a:ext cx="908835" cy="908835"/>
            <a:chOff x="0" y="0"/>
            <a:chExt cx="6350000" cy="6350000"/>
          </a:xfrm>
        </p:grpSpPr>
        <p:sp>
          <p:nvSpPr>
            <p:cNvPr id="20" name="Freeform 2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4"/>
              <a:stretch>
                <a:fillRect l="-21096" r="-21096"/>
              </a:stretch>
            </a:blipFill>
          </p:spPr>
          <p:txBody>
            <a:bodyPr/>
            <a:lstStyle/>
            <a:p>
              <a:endParaRPr lang="en-US"/>
            </a:p>
          </p:txBody>
        </p:sp>
      </p:grpSp>
      <p:sp>
        <p:nvSpPr>
          <p:cNvPr id="21" name="TextBox 21"/>
          <p:cNvSpPr txBox="1"/>
          <p:nvPr/>
        </p:nvSpPr>
        <p:spPr>
          <a:xfrm>
            <a:off x="6972512" y="5625492"/>
            <a:ext cx="4342975" cy="1323376"/>
          </a:xfrm>
          <a:prstGeom prst="rect">
            <a:avLst/>
          </a:prstGeom>
        </p:spPr>
        <p:txBody>
          <a:bodyPr lIns="0" tIns="0" rIns="0" bIns="0" rtlCol="0" anchor="t">
            <a:spAutoFit/>
          </a:bodyPr>
          <a:lstStyle/>
          <a:p>
            <a:pPr algn="just">
              <a:lnSpc>
                <a:spcPts val="3499"/>
              </a:lnSpc>
            </a:pPr>
            <a:endParaRPr lang="en-US" sz="2499" dirty="0">
              <a:solidFill>
                <a:srgbClr val="FFFFFF"/>
              </a:solidFill>
              <a:latin typeface="Archivo Narrow"/>
            </a:endParaRPr>
          </a:p>
          <a:p>
            <a:pPr algn="just">
              <a:lnSpc>
                <a:spcPts val="3499"/>
              </a:lnSpc>
            </a:pPr>
            <a:r>
              <a:rPr lang="en-US" sz="2499" dirty="0">
                <a:solidFill>
                  <a:srgbClr val="FFFFFF"/>
                </a:solidFill>
                <a:latin typeface="Archivo Narrow"/>
              </a:rPr>
              <a:t>45,202 Market Transactions</a:t>
            </a:r>
          </a:p>
          <a:p>
            <a:pPr algn="just">
              <a:lnSpc>
                <a:spcPts val="3499"/>
              </a:lnSpc>
            </a:pPr>
            <a:r>
              <a:rPr lang="en-US" sz="2499" dirty="0">
                <a:solidFill>
                  <a:srgbClr val="FFFFFF"/>
                </a:solidFill>
                <a:latin typeface="Archivo Narrow"/>
              </a:rPr>
              <a:t>Total Sales $489,485</a:t>
            </a:r>
          </a:p>
        </p:txBody>
      </p:sp>
      <p:grpSp>
        <p:nvGrpSpPr>
          <p:cNvPr id="22" name="Group 22"/>
          <p:cNvGrpSpPr/>
          <p:nvPr/>
        </p:nvGrpSpPr>
        <p:grpSpPr>
          <a:xfrm>
            <a:off x="12140625" y="4747033"/>
            <a:ext cx="5043042" cy="3782387"/>
            <a:chOff x="0" y="0"/>
            <a:chExt cx="1328209" cy="996184"/>
          </a:xfrm>
        </p:grpSpPr>
        <p:sp>
          <p:nvSpPr>
            <p:cNvPr id="23" name="Freeform 23"/>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24" name="TextBox 2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25" name="Group 25"/>
          <p:cNvGrpSpPr/>
          <p:nvPr/>
        </p:nvGrpSpPr>
        <p:grpSpPr>
          <a:xfrm>
            <a:off x="14041958" y="3870518"/>
            <a:ext cx="1106933" cy="1099912"/>
            <a:chOff x="0" y="0"/>
            <a:chExt cx="692525" cy="688133"/>
          </a:xfrm>
        </p:grpSpPr>
        <p:sp>
          <p:nvSpPr>
            <p:cNvPr id="26" name="Freeform 26"/>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28" name="Group 28"/>
          <p:cNvGrpSpPr>
            <a:grpSpLocks noChangeAspect="1"/>
          </p:cNvGrpSpPr>
          <p:nvPr/>
        </p:nvGrpSpPr>
        <p:grpSpPr>
          <a:xfrm>
            <a:off x="14141006" y="3947007"/>
            <a:ext cx="908835" cy="908835"/>
            <a:chOff x="0" y="0"/>
            <a:chExt cx="6350000" cy="6350000"/>
          </a:xfrm>
        </p:grpSpPr>
        <p:sp>
          <p:nvSpPr>
            <p:cNvPr id="29" name="Freeform 29"/>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5"/>
              <a:stretch>
                <a:fillRect l="-24985" r="-24984"/>
              </a:stretch>
            </a:blipFill>
          </p:spPr>
          <p:txBody>
            <a:bodyPr/>
            <a:lstStyle/>
            <a:p>
              <a:endParaRPr lang="en-US"/>
            </a:p>
          </p:txBody>
        </p:sp>
      </p:grpSp>
      <p:sp>
        <p:nvSpPr>
          <p:cNvPr id="30" name="TextBox 30"/>
          <p:cNvSpPr txBox="1"/>
          <p:nvPr/>
        </p:nvSpPr>
        <p:spPr>
          <a:xfrm>
            <a:off x="12423936" y="5625492"/>
            <a:ext cx="4342975" cy="1323376"/>
          </a:xfrm>
          <a:prstGeom prst="rect">
            <a:avLst/>
          </a:prstGeom>
        </p:spPr>
        <p:txBody>
          <a:bodyPr lIns="0" tIns="0" rIns="0" bIns="0" rtlCol="0" anchor="t">
            <a:spAutoFit/>
          </a:bodyPr>
          <a:lstStyle/>
          <a:p>
            <a:pPr algn="just">
              <a:lnSpc>
                <a:spcPts val="3499"/>
              </a:lnSpc>
            </a:pPr>
            <a:endParaRPr lang="en-US" sz="2499" dirty="0">
              <a:solidFill>
                <a:srgbClr val="FFFFFF"/>
              </a:solidFill>
              <a:latin typeface="Archivo Narrow"/>
            </a:endParaRPr>
          </a:p>
          <a:p>
            <a:pPr algn="just">
              <a:lnSpc>
                <a:spcPts val="3499"/>
              </a:lnSpc>
            </a:pPr>
            <a:r>
              <a:rPr lang="en-US" sz="2499" dirty="0">
                <a:solidFill>
                  <a:srgbClr val="FFFFFF"/>
                </a:solidFill>
                <a:latin typeface="Archivo Narrow"/>
              </a:rPr>
              <a:t>Average sale for Participating Farmer was $925</a:t>
            </a:r>
          </a:p>
        </p:txBody>
      </p:sp>
      <p:sp>
        <p:nvSpPr>
          <p:cNvPr id="31" name="TextBox 31"/>
          <p:cNvSpPr txBox="1"/>
          <p:nvPr/>
        </p:nvSpPr>
        <p:spPr>
          <a:xfrm>
            <a:off x="1181402" y="1125757"/>
            <a:ext cx="15925196" cy="1387393"/>
          </a:xfrm>
          <a:prstGeom prst="rect">
            <a:avLst/>
          </a:prstGeom>
        </p:spPr>
        <p:txBody>
          <a:bodyPr lIns="0" tIns="0" rIns="0" bIns="0" rtlCol="0" anchor="t">
            <a:spAutoFit/>
          </a:bodyPr>
          <a:lstStyle/>
          <a:p>
            <a:pPr algn="ctr">
              <a:lnSpc>
                <a:spcPts val="11200"/>
              </a:lnSpc>
            </a:pPr>
            <a:r>
              <a:rPr lang="en-US" sz="8000" dirty="0">
                <a:solidFill>
                  <a:srgbClr val="FFFFFF"/>
                </a:solidFill>
                <a:latin typeface="Archivo Narrow Bold"/>
              </a:rPr>
              <a:t>STATISTICS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grpSp>
        <p:nvGrpSpPr>
          <p:cNvPr id="3" name="Group 3"/>
          <p:cNvGrpSpPr/>
          <p:nvPr/>
        </p:nvGrpSpPr>
        <p:grpSpPr>
          <a:xfrm>
            <a:off x="4645133" y="6984823"/>
            <a:ext cx="9194692" cy="2273477"/>
            <a:chOff x="0" y="0"/>
            <a:chExt cx="4274726" cy="598776"/>
          </a:xfrm>
        </p:grpSpPr>
        <p:sp>
          <p:nvSpPr>
            <p:cNvPr id="4" name="Freeform 4"/>
            <p:cNvSpPr/>
            <p:nvPr/>
          </p:nvSpPr>
          <p:spPr>
            <a:xfrm>
              <a:off x="0" y="0"/>
              <a:ext cx="4274726" cy="598776"/>
            </a:xfrm>
            <a:custGeom>
              <a:avLst/>
              <a:gdLst/>
              <a:ahLst/>
              <a:cxnLst/>
              <a:rect l="l" t="t" r="r" b="b"/>
              <a:pathLst>
                <a:path w="4274726" h="598776">
                  <a:moveTo>
                    <a:pt x="4770" y="0"/>
                  </a:moveTo>
                  <a:lnTo>
                    <a:pt x="4269956" y="0"/>
                  </a:lnTo>
                  <a:cubicBezTo>
                    <a:pt x="4271221" y="0"/>
                    <a:pt x="4272434" y="503"/>
                    <a:pt x="4273329" y="1397"/>
                  </a:cubicBezTo>
                  <a:cubicBezTo>
                    <a:pt x="4274223" y="2292"/>
                    <a:pt x="4274726" y="3505"/>
                    <a:pt x="4274726" y="4770"/>
                  </a:cubicBezTo>
                  <a:lnTo>
                    <a:pt x="4274726" y="594006"/>
                  </a:lnTo>
                  <a:cubicBezTo>
                    <a:pt x="4274726" y="595271"/>
                    <a:pt x="4274223" y="596484"/>
                    <a:pt x="4273329" y="597379"/>
                  </a:cubicBezTo>
                  <a:cubicBezTo>
                    <a:pt x="4272434" y="598273"/>
                    <a:pt x="4271221" y="598776"/>
                    <a:pt x="4269956" y="598776"/>
                  </a:cubicBezTo>
                  <a:lnTo>
                    <a:pt x="4770" y="598776"/>
                  </a:lnTo>
                  <a:cubicBezTo>
                    <a:pt x="3505" y="598776"/>
                    <a:pt x="2292" y="598273"/>
                    <a:pt x="1397" y="597379"/>
                  </a:cubicBezTo>
                  <a:cubicBezTo>
                    <a:pt x="503" y="596484"/>
                    <a:pt x="0" y="595271"/>
                    <a:pt x="0" y="594006"/>
                  </a:cubicBezTo>
                  <a:lnTo>
                    <a:pt x="0" y="4770"/>
                  </a:lnTo>
                  <a:cubicBezTo>
                    <a:pt x="0" y="3505"/>
                    <a:pt x="503" y="2292"/>
                    <a:pt x="1397" y="1397"/>
                  </a:cubicBezTo>
                  <a:cubicBezTo>
                    <a:pt x="2292" y="503"/>
                    <a:pt x="3505" y="0"/>
                    <a:pt x="4770" y="0"/>
                  </a:cubicBezTo>
                  <a:close/>
                </a:path>
              </a:pathLst>
            </a:custGeom>
            <a:solidFill>
              <a:srgbClr val="2A4B16">
                <a:alpha val="80000"/>
              </a:srgbClr>
            </a:solidFill>
            <a:ln>
              <a:no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6" name="Group 6"/>
          <p:cNvGrpSpPr>
            <a:grpSpLocks noChangeAspect="1"/>
          </p:cNvGrpSpPr>
          <p:nvPr/>
        </p:nvGrpSpPr>
        <p:grpSpPr>
          <a:xfrm>
            <a:off x="13585927" y="1028700"/>
            <a:ext cx="3342445" cy="3988158"/>
            <a:chOff x="0" y="0"/>
            <a:chExt cx="3727450" cy="4447540"/>
          </a:xfrm>
        </p:grpSpPr>
        <p:sp>
          <p:nvSpPr>
            <p:cNvPr id="7" name="Freeform 7"/>
            <p:cNvSpPr/>
            <p:nvPr/>
          </p:nvSpPr>
          <p:spPr>
            <a:xfrm>
              <a:off x="63500" y="63500"/>
              <a:ext cx="3600450" cy="4320540"/>
            </a:xfrm>
            <a:custGeom>
              <a:avLst/>
              <a:gdLst/>
              <a:ahLst/>
              <a:cxnLst/>
              <a:rect l="l" t="t" r="r" b="b"/>
              <a:pathLst>
                <a:path w="3600450" h="4320540">
                  <a:moveTo>
                    <a:pt x="0" y="0"/>
                  </a:moveTo>
                  <a:lnTo>
                    <a:pt x="3600450" y="0"/>
                  </a:lnTo>
                  <a:lnTo>
                    <a:pt x="3600450" y="4320540"/>
                  </a:lnTo>
                  <a:lnTo>
                    <a:pt x="0" y="4320540"/>
                  </a:lnTo>
                  <a:close/>
                </a:path>
              </a:pathLst>
            </a:custGeom>
            <a:blipFill>
              <a:blip r:embed="rId3"/>
              <a:stretch>
                <a:fillRect l="-39607" r="-39607"/>
              </a:stretch>
            </a:blipFill>
          </p:spPr>
          <p:txBody>
            <a:bodyPr/>
            <a:lstStyle/>
            <a:p>
              <a:endParaRPr lang="en-US"/>
            </a:p>
          </p:txBody>
        </p:sp>
        <p:sp>
          <p:nvSpPr>
            <p:cNvPr id="8" name="Freeform 8"/>
            <p:cNvSpPr/>
            <p:nvPr/>
          </p:nvSpPr>
          <p:spPr>
            <a:xfrm>
              <a:off x="0" y="0"/>
              <a:ext cx="3727450" cy="4447540"/>
            </a:xfrm>
            <a:custGeom>
              <a:avLst/>
              <a:gdLst/>
              <a:ahLst/>
              <a:cxnLst/>
              <a:rect l="l" t="t" r="r" b="b"/>
              <a:pathLst>
                <a:path w="3727450" h="4447540">
                  <a:moveTo>
                    <a:pt x="3727450" y="4447540"/>
                  </a:moveTo>
                  <a:lnTo>
                    <a:pt x="0" y="4447540"/>
                  </a:lnTo>
                  <a:lnTo>
                    <a:pt x="0" y="0"/>
                  </a:lnTo>
                  <a:lnTo>
                    <a:pt x="3727450" y="0"/>
                  </a:lnTo>
                  <a:lnTo>
                    <a:pt x="3727450" y="4447540"/>
                  </a:lnTo>
                  <a:close/>
                  <a:moveTo>
                    <a:pt x="127000" y="4320540"/>
                  </a:moveTo>
                  <a:lnTo>
                    <a:pt x="3600450" y="4320540"/>
                  </a:lnTo>
                  <a:lnTo>
                    <a:pt x="3600450" y="127000"/>
                  </a:lnTo>
                  <a:lnTo>
                    <a:pt x="127000" y="127000"/>
                  </a:lnTo>
                  <a:lnTo>
                    <a:pt x="127000" y="4320540"/>
                  </a:lnTo>
                  <a:close/>
                </a:path>
              </a:pathLst>
            </a:custGeom>
            <a:solidFill>
              <a:srgbClr val="2A4B16"/>
            </a:solidFill>
          </p:spPr>
          <p:txBody>
            <a:bodyPr/>
            <a:lstStyle/>
            <a:p>
              <a:endParaRPr lang="en-US"/>
            </a:p>
          </p:txBody>
        </p:sp>
      </p:grpSp>
      <p:grpSp>
        <p:nvGrpSpPr>
          <p:cNvPr id="9" name="Group 9"/>
          <p:cNvGrpSpPr>
            <a:grpSpLocks noChangeAspect="1"/>
          </p:cNvGrpSpPr>
          <p:nvPr/>
        </p:nvGrpSpPr>
        <p:grpSpPr>
          <a:xfrm>
            <a:off x="13585927" y="5270142"/>
            <a:ext cx="3342445" cy="3988158"/>
            <a:chOff x="0" y="0"/>
            <a:chExt cx="3727450" cy="4447540"/>
          </a:xfrm>
        </p:grpSpPr>
        <p:sp>
          <p:nvSpPr>
            <p:cNvPr id="10" name="Freeform 10"/>
            <p:cNvSpPr/>
            <p:nvPr/>
          </p:nvSpPr>
          <p:spPr>
            <a:xfrm>
              <a:off x="63500" y="63500"/>
              <a:ext cx="3600450" cy="4320540"/>
            </a:xfrm>
            <a:custGeom>
              <a:avLst/>
              <a:gdLst/>
              <a:ahLst/>
              <a:cxnLst/>
              <a:rect l="l" t="t" r="r" b="b"/>
              <a:pathLst>
                <a:path w="3600450" h="4320540">
                  <a:moveTo>
                    <a:pt x="0" y="0"/>
                  </a:moveTo>
                  <a:lnTo>
                    <a:pt x="3600450" y="0"/>
                  </a:lnTo>
                  <a:lnTo>
                    <a:pt x="3600450" y="4320540"/>
                  </a:lnTo>
                  <a:lnTo>
                    <a:pt x="0" y="4320540"/>
                  </a:lnTo>
                  <a:close/>
                </a:path>
              </a:pathLst>
            </a:custGeom>
            <a:blipFill>
              <a:blip r:embed="rId4"/>
              <a:stretch>
                <a:fillRect l="-39999" r="-39999"/>
              </a:stretch>
            </a:blipFill>
          </p:spPr>
          <p:txBody>
            <a:bodyPr/>
            <a:lstStyle/>
            <a:p>
              <a:endParaRPr lang="en-US"/>
            </a:p>
          </p:txBody>
        </p:sp>
        <p:sp>
          <p:nvSpPr>
            <p:cNvPr id="11" name="Freeform 11"/>
            <p:cNvSpPr/>
            <p:nvPr/>
          </p:nvSpPr>
          <p:spPr>
            <a:xfrm>
              <a:off x="0" y="0"/>
              <a:ext cx="3727450" cy="4447540"/>
            </a:xfrm>
            <a:custGeom>
              <a:avLst/>
              <a:gdLst/>
              <a:ahLst/>
              <a:cxnLst/>
              <a:rect l="l" t="t" r="r" b="b"/>
              <a:pathLst>
                <a:path w="3727450" h="4447540">
                  <a:moveTo>
                    <a:pt x="3727450" y="4447540"/>
                  </a:moveTo>
                  <a:lnTo>
                    <a:pt x="0" y="4447540"/>
                  </a:lnTo>
                  <a:lnTo>
                    <a:pt x="0" y="0"/>
                  </a:lnTo>
                  <a:lnTo>
                    <a:pt x="3727450" y="0"/>
                  </a:lnTo>
                  <a:lnTo>
                    <a:pt x="3727450" y="4447540"/>
                  </a:lnTo>
                  <a:close/>
                  <a:moveTo>
                    <a:pt x="127000" y="4320540"/>
                  </a:moveTo>
                  <a:lnTo>
                    <a:pt x="3600450" y="4320540"/>
                  </a:lnTo>
                  <a:lnTo>
                    <a:pt x="3600450" y="127000"/>
                  </a:lnTo>
                  <a:lnTo>
                    <a:pt x="127000" y="127000"/>
                  </a:lnTo>
                  <a:lnTo>
                    <a:pt x="127000" y="4320540"/>
                  </a:lnTo>
                  <a:close/>
                </a:path>
              </a:pathLst>
            </a:custGeom>
            <a:solidFill>
              <a:srgbClr val="2A4B16"/>
            </a:solidFill>
          </p:spPr>
          <p:txBody>
            <a:bodyPr/>
            <a:lstStyle/>
            <a:p>
              <a:endParaRPr lang="en-US"/>
            </a:p>
          </p:txBody>
        </p:sp>
      </p:grpSp>
      <p:grpSp>
        <p:nvGrpSpPr>
          <p:cNvPr id="12" name="Group 12"/>
          <p:cNvGrpSpPr>
            <a:grpSpLocks noChangeAspect="1"/>
          </p:cNvGrpSpPr>
          <p:nvPr/>
        </p:nvGrpSpPr>
        <p:grpSpPr>
          <a:xfrm>
            <a:off x="1389654" y="1028700"/>
            <a:ext cx="3342445" cy="3988158"/>
            <a:chOff x="0" y="0"/>
            <a:chExt cx="3727450" cy="4447540"/>
          </a:xfrm>
        </p:grpSpPr>
        <p:sp>
          <p:nvSpPr>
            <p:cNvPr id="13" name="Freeform 13"/>
            <p:cNvSpPr/>
            <p:nvPr/>
          </p:nvSpPr>
          <p:spPr>
            <a:xfrm>
              <a:off x="63500" y="63500"/>
              <a:ext cx="3600450" cy="4320540"/>
            </a:xfrm>
            <a:custGeom>
              <a:avLst/>
              <a:gdLst/>
              <a:ahLst/>
              <a:cxnLst/>
              <a:rect l="l" t="t" r="r" b="b"/>
              <a:pathLst>
                <a:path w="3600450" h="4320540">
                  <a:moveTo>
                    <a:pt x="0" y="0"/>
                  </a:moveTo>
                  <a:lnTo>
                    <a:pt x="3600450" y="0"/>
                  </a:lnTo>
                  <a:lnTo>
                    <a:pt x="3600450" y="4320540"/>
                  </a:lnTo>
                  <a:lnTo>
                    <a:pt x="0" y="4320540"/>
                  </a:lnTo>
                  <a:close/>
                </a:path>
              </a:pathLst>
            </a:custGeom>
            <a:blipFill>
              <a:blip r:embed="rId5"/>
              <a:stretch>
                <a:fillRect l="-39887" r="-39887"/>
              </a:stretch>
            </a:blipFill>
          </p:spPr>
          <p:txBody>
            <a:bodyPr/>
            <a:lstStyle/>
            <a:p>
              <a:endParaRPr lang="en-US"/>
            </a:p>
          </p:txBody>
        </p:sp>
        <p:sp>
          <p:nvSpPr>
            <p:cNvPr id="14" name="Freeform 14"/>
            <p:cNvSpPr/>
            <p:nvPr/>
          </p:nvSpPr>
          <p:spPr>
            <a:xfrm>
              <a:off x="0" y="0"/>
              <a:ext cx="3727450" cy="4447540"/>
            </a:xfrm>
            <a:custGeom>
              <a:avLst/>
              <a:gdLst/>
              <a:ahLst/>
              <a:cxnLst/>
              <a:rect l="l" t="t" r="r" b="b"/>
              <a:pathLst>
                <a:path w="3727450" h="4447540">
                  <a:moveTo>
                    <a:pt x="3727450" y="4447540"/>
                  </a:moveTo>
                  <a:lnTo>
                    <a:pt x="0" y="4447540"/>
                  </a:lnTo>
                  <a:lnTo>
                    <a:pt x="0" y="0"/>
                  </a:lnTo>
                  <a:lnTo>
                    <a:pt x="3727450" y="0"/>
                  </a:lnTo>
                  <a:lnTo>
                    <a:pt x="3727450" y="4447540"/>
                  </a:lnTo>
                  <a:close/>
                  <a:moveTo>
                    <a:pt x="127000" y="4320540"/>
                  </a:moveTo>
                  <a:lnTo>
                    <a:pt x="3600450" y="4320540"/>
                  </a:lnTo>
                  <a:lnTo>
                    <a:pt x="3600450" y="127000"/>
                  </a:lnTo>
                  <a:lnTo>
                    <a:pt x="127000" y="127000"/>
                  </a:lnTo>
                  <a:lnTo>
                    <a:pt x="127000" y="4320540"/>
                  </a:lnTo>
                  <a:close/>
                </a:path>
              </a:pathLst>
            </a:custGeom>
            <a:solidFill>
              <a:srgbClr val="213D10"/>
            </a:solidFill>
          </p:spPr>
          <p:txBody>
            <a:bodyPr/>
            <a:lstStyle/>
            <a:p>
              <a:endParaRPr lang="en-US"/>
            </a:p>
          </p:txBody>
        </p:sp>
      </p:grpSp>
      <p:grpSp>
        <p:nvGrpSpPr>
          <p:cNvPr id="15" name="Group 15"/>
          <p:cNvGrpSpPr>
            <a:grpSpLocks noChangeAspect="1"/>
          </p:cNvGrpSpPr>
          <p:nvPr/>
        </p:nvGrpSpPr>
        <p:grpSpPr>
          <a:xfrm>
            <a:off x="1389654" y="5270142"/>
            <a:ext cx="3342445" cy="3988158"/>
            <a:chOff x="0" y="0"/>
            <a:chExt cx="3727450" cy="4447540"/>
          </a:xfrm>
        </p:grpSpPr>
        <p:sp>
          <p:nvSpPr>
            <p:cNvPr id="16" name="Freeform 16"/>
            <p:cNvSpPr/>
            <p:nvPr/>
          </p:nvSpPr>
          <p:spPr>
            <a:xfrm>
              <a:off x="63500" y="63500"/>
              <a:ext cx="3600450" cy="4320540"/>
            </a:xfrm>
            <a:custGeom>
              <a:avLst/>
              <a:gdLst/>
              <a:ahLst/>
              <a:cxnLst/>
              <a:rect l="l" t="t" r="r" b="b"/>
              <a:pathLst>
                <a:path w="3600450" h="4320540">
                  <a:moveTo>
                    <a:pt x="0" y="0"/>
                  </a:moveTo>
                  <a:lnTo>
                    <a:pt x="3600450" y="0"/>
                  </a:lnTo>
                  <a:lnTo>
                    <a:pt x="3600450" y="4320540"/>
                  </a:lnTo>
                  <a:lnTo>
                    <a:pt x="0" y="4320540"/>
                  </a:lnTo>
                  <a:close/>
                </a:path>
              </a:pathLst>
            </a:custGeom>
            <a:blipFill>
              <a:blip r:embed="rId6"/>
              <a:stretch>
                <a:fillRect l="-40056" r="-40056"/>
              </a:stretch>
            </a:blipFill>
          </p:spPr>
          <p:txBody>
            <a:bodyPr/>
            <a:lstStyle/>
            <a:p>
              <a:endParaRPr lang="en-US"/>
            </a:p>
          </p:txBody>
        </p:sp>
        <p:sp>
          <p:nvSpPr>
            <p:cNvPr id="17" name="Freeform 17"/>
            <p:cNvSpPr/>
            <p:nvPr/>
          </p:nvSpPr>
          <p:spPr>
            <a:xfrm>
              <a:off x="0" y="0"/>
              <a:ext cx="3727450" cy="4447540"/>
            </a:xfrm>
            <a:custGeom>
              <a:avLst/>
              <a:gdLst/>
              <a:ahLst/>
              <a:cxnLst/>
              <a:rect l="l" t="t" r="r" b="b"/>
              <a:pathLst>
                <a:path w="3727450" h="4447540">
                  <a:moveTo>
                    <a:pt x="3727450" y="4447540"/>
                  </a:moveTo>
                  <a:lnTo>
                    <a:pt x="0" y="4447540"/>
                  </a:lnTo>
                  <a:lnTo>
                    <a:pt x="0" y="0"/>
                  </a:lnTo>
                  <a:lnTo>
                    <a:pt x="3727450" y="0"/>
                  </a:lnTo>
                  <a:lnTo>
                    <a:pt x="3727450" y="4447540"/>
                  </a:lnTo>
                  <a:close/>
                  <a:moveTo>
                    <a:pt x="127000" y="4320540"/>
                  </a:moveTo>
                  <a:lnTo>
                    <a:pt x="3600450" y="4320540"/>
                  </a:lnTo>
                  <a:lnTo>
                    <a:pt x="3600450" y="127000"/>
                  </a:lnTo>
                  <a:lnTo>
                    <a:pt x="127000" y="127000"/>
                  </a:lnTo>
                  <a:lnTo>
                    <a:pt x="127000" y="4320540"/>
                  </a:lnTo>
                  <a:close/>
                </a:path>
              </a:pathLst>
            </a:custGeom>
            <a:solidFill>
              <a:srgbClr val="2A4B16"/>
            </a:solidFill>
          </p:spPr>
          <p:txBody>
            <a:bodyPr/>
            <a:lstStyle/>
            <a:p>
              <a:endParaRPr lang="en-US"/>
            </a:p>
          </p:txBody>
        </p:sp>
      </p:grpSp>
      <p:grpSp>
        <p:nvGrpSpPr>
          <p:cNvPr id="18" name="Group 18"/>
          <p:cNvGrpSpPr/>
          <p:nvPr/>
        </p:nvGrpSpPr>
        <p:grpSpPr>
          <a:xfrm>
            <a:off x="4959639" y="1028700"/>
            <a:ext cx="8449732" cy="3384374"/>
            <a:chOff x="0" y="0"/>
            <a:chExt cx="1149127" cy="460260"/>
          </a:xfrm>
        </p:grpSpPr>
        <p:sp>
          <p:nvSpPr>
            <p:cNvPr id="19" name="Freeform 19"/>
            <p:cNvSpPr/>
            <p:nvPr/>
          </p:nvSpPr>
          <p:spPr>
            <a:xfrm>
              <a:off x="0" y="0"/>
              <a:ext cx="1149127" cy="460260"/>
            </a:xfrm>
            <a:custGeom>
              <a:avLst/>
              <a:gdLst/>
              <a:ahLst/>
              <a:cxnLst/>
              <a:rect l="l" t="t" r="r" b="b"/>
              <a:pathLst>
                <a:path w="1149127" h="460260">
                  <a:moveTo>
                    <a:pt x="9162" y="0"/>
                  </a:moveTo>
                  <a:lnTo>
                    <a:pt x="1139965" y="0"/>
                  </a:lnTo>
                  <a:cubicBezTo>
                    <a:pt x="1145025" y="0"/>
                    <a:pt x="1149127" y="4102"/>
                    <a:pt x="1149127" y="9162"/>
                  </a:cubicBezTo>
                  <a:lnTo>
                    <a:pt x="1149127" y="451098"/>
                  </a:lnTo>
                  <a:cubicBezTo>
                    <a:pt x="1149127" y="453528"/>
                    <a:pt x="1148162" y="455859"/>
                    <a:pt x="1146444" y="457577"/>
                  </a:cubicBezTo>
                  <a:cubicBezTo>
                    <a:pt x="1144726" y="459295"/>
                    <a:pt x="1142395" y="460260"/>
                    <a:pt x="1139965" y="460260"/>
                  </a:cubicBezTo>
                  <a:lnTo>
                    <a:pt x="9162" y="460260"/>
                  </a:lnTo>
                  <a:cubicBezTo>
                    <a:pt x="4102" y="460260"/>
                    <a:pt x="0" y="456158"/>
                    <a:pt x="0" y="451098"/>
                  </a:cubicBezTo>
                  <a:lnTo>
                    <a:pt x="0" y="9162"/>
                  </a:lnTo>
                  <a:cubicBezTo>
                    <a:pt x="0" y="4102"/>
                    <a:pt x="4102" y="0"/>
                    <a:pt x="9162" y="0"/>
                  </a:cubicBezTo>
                  <a:close/>
                </a:path>
              </a:pathLst>
            </a:custGeom>
            <a:solidFill>
              <a:srgbClr val="2A4B16"/>
            </a:solidFill>
          </p:spPr>
          <p:txBody>
            <a:bodyPr/>
            <a:lstStyle/>
            <a:p>
              <a:endParaRPr lang="en-US"/>
            </a:p>
          </p:txBody>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21" name="Group 21"/>
          <p:cNvGrpSpPr>
            <a:grpSpLocks noChangeAspect="1"/>
          </p:cNvGrpSpPr>
          <p:nvPr/>
        </p:nvGrpSpPr>
        <p:grpSpPr>
          <a:xfrm>
            <a:off x="5100122" y="1179069"/>
            <a:ext cx="8154261" cy="3095358"/>
            <a:chOff x="0" y="0"/>
            <a:chExt cx="6350000" cy="2410460"/>
          </a:xfrm>
        </p:grpSpPr>
        <p:sp>
          <p:nvSpPr>
            <p:cNvPr id="22" name="Freeform 22"/>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7"/>
              <a:stretch>
                <a:fillRect t="-37647" b="-37647"/>
              </a:stretch>
            </a:blipFill>
          </p:spPr>
          <p:txBody>
            <a:bodyPr/>
            <a:lstStyle/>
            <a:p>
              <a:endParaRPr lang="en-US"/>
            </a:p>
          </p:txBody>
        </p:sp>
      </p:grpSp>
      <p:sp>
        <p:nvSpPr>
          <p:cNvPr id="23" name="TextBox 23"/>
          <p:cNvSpPr txBox="1"/>
          <p:nvPr/>
        </p:nvSpPr>
        <p:spPr>
          <a:xfrm>
            <a:off x="4645133" y="7860696"/>
            <a:ext cx="9194692" cy="1346522"/>
          </a:xfrm>
          <a:prstGeom prst="rect">
            <a:avLst/>
          </a:prstGeom>
        </p:spPr>
        <p:txBody>
          <a:bodyPr wrap="square" lIns="0" tIns="0" rIns="0" bIns="0" rtlCol="0" anchor="t">
            <a:spAutoFit/>
          </a:bodyPr>
          <a:lstStyle/>
          <a:p>
            <a:pPr algn="ctr">
              <a:lnSpc>
                <a:spcPts val="3499"/>
              </a:lnSpc>
            </a:pPr>
            <a:r>
              <a:rPr lang="en-US" sz="2499" dirty="0">
                <a:solidFill>
                  <a:srgbClr val="FFFFFF"/>
                </a:solidFill>
                <a:latin typeface="Archivo Narrow"/>
              </a:rPr>
              <a:t>We, KDA, would like to thank the 116 Farmers’ Markets and 98 Distribution Agencies who did not waiver in the face of change to make all this happen for the seniors of Kentucky.  Approximately 12,545 seniors received benefits.</a:t>
            </a:r>
          </a:p>
        </p:txBody>
      </p:sp>
      <p:sp>
        <p:nvSpPr>
          <p:cNvPr id="24" name="AutoShape 24"/>
          <p:cNvSpPr/>
          <p:nvPr/>
        </p:nvSpPr>
        <p:spPr>
          <a:xfrm>
            <a:off x="7098267" y="7226121"/>
            <a:ext cx="4091467" cy="0"/>
          </a:xfrm>
          <a:prstGeom prst="line">
            <a:avLst/>
          </a:prstGeom>
          <a:ln w="38100" cap="flat">
            <a:solidFill>
              <a:srgbClr val="FFBB03"/>
            </a:solidFill>
            <a:prstDash val="solid"/>
            <a:headEnd type="none" w="sm" len="sm"/>
            <a:tailEnd type="none" w="sm" len="sm"/>
          </a:ln>
        </p:spPr>
        <p:txBody>
          <a:bodyPr/>
          <a:lstStyle/>
          <a:p>
            <a:endParaRPr lang="en-US"/>
          </a:p>
        </p:txBody>
      </p:sp>
      <p:sp>
        <p:nvSpPr>
          <p:cNvPr id="25" name="TextBox 25"/>
          <p:cNvSpPr txBox="1"/>
          <p:nvPr/>
        </p:nvSpPr>
        <p:spPr>
          <a:xfrm>
            <a:off x="4949943" y="4460726"/>
            <a:ext cx="8304440" cy="2457450"/>
          </a:xfrm>
          <a:prstGeom prst="rect">
            <a:avLst/>
          </a:prstGeom>
        </p:spPr>
        <p:txBody>
          <a:bodyPr lIns="0" tIns="0" rIns="0" bIns="0" rtlCol="0" anchor="t">
            <a:spAutoFit/>
          </a:bodyPr>
          <a:lstStyle/>
          <a:p>
            <a:pPr algn="ctr">
              <a:lnSpc>
                <a:spcPts val="9600"/>
              </a:lnSpc>
            </a:pPr>
            <a:r>
              <a:rPr lang="en-US" sz="8000" dirty="0">
                <a:solidFill>
                  <a:srgbClr val="2A4B16"/>
                </a:solidFill>
                <a:latin typeface="Archivo Narrow Bold"/>
              </a:rPr>
              <a:t>2024 A HUGE SUCCESS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D699EB-A38E-C21A-F95E-8FEF50A05F3C}"/>
              </a:ext>
            </a:extLst>
          </p:cNvPr>
          <p:cNvPicPr>
            <a:picLocks noChangeAspect="1"/>
          </p:cNvPicPr>
          <p:nvPr/>
        </p:nvPicPr>
        <p:blipFill>
          <a:blip r:embed="rId2"/>
          <a:srcRect t="7825" b="7825"/>
          <a:stretch>
            <a:fillRect/>
          </a:stretch>
        </p:blipFill>
        <p:spPr>
          <a:xfrm>
            <a:off x="0" y="-114300"/>
            <a:ext cx="18288000" cy="10287000"/>
          </a:xfrm>
          <a:prstGeom prst="rect">
            <a:avLst/>
          </a:prstGeom>
        </p:spPr>
      </p:pic>
      <p:sp>
        <p:nvSpPr>
          <p:cNvPr id="4" name="TextBox 3">
            <a:extLst>
              <a:ext uri="{FF2B5EF4-FFF2-40B4-BE49-F238E27FC236}">
                <a16:creationId xmlns:a16="http://schemas.microsoft.com/office/drawing/2014/main" id="{C9172D96-76BE-EE3C-FDE8-602C53EDB14A}"/>
              </a:ext>
            </a:extLst>
          </p:cNvPr>
          <p:cNvSpPr txBox="1"/>
          <p:nvPr/>
        </p:nvSpPr>
        <p:spPr>
          <a:xfrm>
            <a:off x="1349667" y="1638300"/>
            <a:ext cx="15773400" cy="8094524"/>
          </a:xfrm>
          <a:prstGeom prst="rect">
            <a:avLst/>
          </a:prstGeom>
          <a:solidFill>
            <a:schemeClr val="accent3">
              <a:lumMod val="40000"/>
              <a:lumOff val="60000"/>
            </a:schemeClr>
          </a:solidFill>
        </p:spPr>
        <p:txBody>
          <a:bodyPr wrap="square" rtlCol="0">
            <a:spAutoFit/>
          </a:bodyPr>
          <a:lstStyle/>
          <a:p>
            <a:pPr marL="285750" indent="-285750">
              <a:buFont typeface="Arial" panose="020B0604020202020204" pitchFamily="34" charset="0"/>
              <a:buChar char="•"/>
            </a:pPr>
            <a:r>
              <a:rPr lang="en-US" sz="4000" b="1" dirty="0"/>
              <a:t>The market must be an organized market.  To be considered “organized,” the market must have an established contact person/decision maker and meet at a named location at least once a week during the market season with specified days and operating times.</a:t>
            </a:r>
          </a:p>
          <a:p>
            <a:endParaRPr lang="en-US" sz="4000" b="1" dirty="0"/>
          </a:p>
          <a:p>
            <a:pPr marL="285750" indent="-285750">
              <a:buFont typeface="Arial" panose="020B0604020202020204" pitchFamily="34" charset="0"/>
              <a:buChar char="•"/>
            </a:pPr>
            <a:r>
              <a:rPr lang="en-US" sz="4000" b="1" dirty="0"/>
              <a:t>The market must experience one full growing season as a registered KDA market before submitting a new market application to the SFMNP.</a:t>
            </a:r>
          </a:p>
          <a:p>
            <a:endParaRPr lang="en-US" sz="4000" b="1" dirty="0"/>
          </a:p>
          <a:p>
            <a:pPr marL="285750" indent="-285750">
              <a:buFont typeface="Arial" panose="020B0604020202020204" pitchFamily="34" charset="0"/>
              <a:buChar char="•"/>
            </a:pPr>
            <a:r>
              <a:rPr lang="en-US" sz="4000" b="1" dirty="0"/>
              <a:t>The market must be registered with KDA and approved as a Kentucky Proud market.  </a:t>
            </a:r>
          </a:p>
          <a:p>
            <a:endParaRPr lang="en-US" sz="4000" b="1" dirty="0"/>
          </a:p>
          <a:p>
            <a:pPr marL="285750" indent="-285750">
              <a:buFont typeface="Arial" panose="020B0604020202020204" pitchFamily="34" charset="0"/>
              <a:buChar char="•"/>
            </a:pPr>
            <a:r>
              <a:rPr lang="en-US" sz="4000" b="1" dirty="0"/>
              <a:t>The market must sell locally grown fresh produce.  Locally grown means grown in Kentucky or within 50 miles of the Kentucky border.</a:t>
            </a:r>
          </a:p>
        </p:txBody>
      </p:sp>
      <p:sp>
        <p:nvSpPr>
          <p:cNvPr id="5" name="TextBox 4">
            <a:extLst>
              <a:ext uri="{FF2B5EF4-FFF2-40B4-BE49-F238E27FC236}">
                <a16:creationId xmlns:a16="http://schemas.microsoft.com/office/drawing/2014/main" id="{A7551633-FC1E-AC00-206B-A356C42CB1EB}"/>
              </a:ext>
            </a:extLst>
          </p:cNvPr>
          <p:cNvSpPr txBox="1"/>
          <p:nvPr/>
        </p:nvSpPr>
        <p:spPr>
          <a:xfrm>
            <a:off x="2396129" y="285750"/>
            <a:ext cx="13680476" cy="1200329"/>
          </a:xfrm>
          <a:prstGeom prst="rect">
            <a:avLst/>
          </a:prstGeom>
          <a:noFill/>
        </p:spPr>
        <p:txBody>
          <a:bodyPr wrap="none" rtlCol="0">
            <a:spAutoFit/>
          </a:bodyPr>
          <a:lstStyle/>
          <a:p>
            <a:pPr algn="ctr"/>
            <a:r>
              <a:rPr lang="en-US" sz="7200" b="1" dirty="0"/>
              <a:t>Qualifications for Farmers’ Markets</a:t>
            </a:r>
          </a:p>
        </p:txBody>
      </p:sp>
    </p:spTree>
    <p:extLst>
      <p:ext uri="{BB962C8B-B14F-4D97-AF65-F5344CB8AC3E}">
        <p14:creationId xmlns:p14="http://schemas.microsoft.com/office/powerpoint/2010/main" val="1292614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ABE7092-0905-BB6F-CED8-45D91154754E}"/>
              </a:ext>
            </a:extLst>
          </p:cNvPr>
          <p:cNvPicPr>
            <a:picLocks noChangeAspect="1"/>
          </p:cNvPicPr>
          <p:nvPr/>
        </p:nvPicPr>
        <p:blipFill>
          <a:blip r:embed="rId2"/>
          <a:srcRect t="8022" b="8022"/>
          <a:stretch>
            <a:fillRect/>
          </a:stretch>
        </p:blipFill>
        <p:spPr>
          <a:xfrm>
            <a:off x="0" y="38100"/>
            <a:ext cx="18288000" cy="10287000"/>
          </a:xfrm>
          <a:prstGeom prst="rect">
            <a:avLst/>
          </a:prstGeom>
        </p:spPr>
      </p:pic>
      <p:sp>
        <p:nvSpPr>
          <p:cNvPr id="3" name="TextBox 2">
            <a:extLst>
              <a:ext uri="{FF2B5EF4-FFF2-40B4-BE49-F238E27FC236}">
                <a16:creationId xmlns:a16="http://schemas.microsoft.com/office/drawing/2014/main" id="{F4E1400E-7FB1-8482-9643-21EA084CD836}"/>
              </a:ext>
            </a:extLst>
          </p:cNvPr>
          <p:cNvSpPr txBox="1"/>
          <p:nvPr/>
        </p:nvSpPr>
        <p:spPr>
          <a:xfrm>
            <a:off x="1" y="571500"/>
            <a:ext cx="18288000" cy="2585323"/>
          </a:xfrm>
          <a:prstGeom prst="rect">
            <a:avLst/>
          </a:prstGeom>
          <a:noFill/>
        </p:spPr>
        <p:txBody>
          <a:bodyPr wrap="square" rtlCol="0">
            <a:spAutoFit/>
          </a:bodyPr>
          <a:lstStyle/>
          <a:p>
            <a:pPr algn="ctr"/>
            <a:r>
              <a:rPr lang="en-US" sz="7200" b="1" dirty="0"/>
              <a:t>Farmers’ Market Managers’/Coordinators’ Responsibilities</a:t>
            </a:r>
          </a:p>
          <a:p>
            <a:pPr algn="ctr"/>
            <a:endParaRPr lang="en-US" dirty="0"/>
          </a:p>
        </p:txBody>
      </p:sp>
      <p:sp>
        <p:nvSpPr>
          <p:cNvPr id="5" name="TextBox 4">
            <a:extLst>
              <a:ext uri="{FF2B5EF4-FFF2-40B4-BE49-F238E27FC236}">
                <a16:creationId xmlns:a16="http://schemas.microsoft.com/office/drawing/2014/main" id="{726C7F0E-8D20-E8E4-E086-D540117C624C}"/>
              </a:ext>
            </a:extLst>
          </p:cNvPr>
          <p:cNvSpPr txBox="1"/>
          <p:nvPr/>
        </p:nvSpPr>
        <p:spPr>
          <a:xfrm>
            <a:off x="609600" y="3750439"/>
            <a:ext cx="17068800" cy="5016758"/>
          </a:xfrm>
          <a:prstGeom prst="rect">
            <a:avLst/>
          </a:prstGeom>
          <a:solidFill>
            <a:schemeClr val="accent3">
              <a:lumMod val="40000"/>
              <a:lumOff val="60000"/>
            </a:schemeClr>
          </a:solidFill>
        </p:spPr>
        <p:txBody>
          <a:bodyPr wrap="square" rtlCol="0">
            <a:spAutoFit/>
          </a:bodyPr>
          <a:lstStyle/>
          <a:p>
            <a:pPr marL="285750" indent="-285750">
              <a:buFont typeface="Arial" panose="020B0604020202020204" pitchFamily="34" charset="0"/>
              <a:buChar char="•"/>
            </a:pPr>
            <a:r>
              <a:rPr lang="en-US" sz="4000" b="1" dirty="0"/>
              <a:t>Operate Farmers’ Markets in accordance with USDA guideline, 7 CFR Part 249.</a:t>
            </a:r>
          </a:p>
          <a:p>
            <a:endParaRPr lang="en-US" sz="4000" b="1" dirty="0"/>
          </a:p>
          <a:p>
            <a:pPr marL="285750" indent="-285750">
              <a:buFont typeface="Arial" panose="020B0604020202020204" pitchFamily="34" charset="0"/>
              <a:buChar char="•"/>
            </a:pPr>
            <a:r>
              <a:rPr lang="en-US" sz="4000" b="1" dirty="0"/>
              <a:t>Guarantee participating farmers are in compliance with SFMNP Farmer Participation Guidelines.</a:t>
            </a:r>
          </a:p>
          <a:p>
            <a:endParaRPr lang="en-US" sz="4000" b="1" dirty="0"/>
          </a:p>
          <a:p>
            <a:pPr marL="285750" indent="-285750">
              <a:buFont typeface="Arial" panose="020B0604020202020204" pitchFamily="34" charset="0"/>
              <a:buChar char="•"/>
            </a:pPr>
            <a:r>
              <a:rPr lang="en-US" sz="4000" b="1" dirty="0"/>
              <a:t>Receive training and training materials annually on SFMNP procedures. </a:t>
            </a:r>
          </a:p>
          <a:p>
            <a:r>
              <a:rPr lang="en-US" sz="4000" b="1" dirty="0"/>
              <a:t> </a:t>
            </a:r>
          </a:p>
          <a:p>
            <a:pPr marL="285750" indent="-285750">
              <a:buFont typeface="Arial" panose="020B0604020202020204" pitchFamily="34" charset="0"/>
              <a:buChar char="•"/>
            </a:pPr>
            <a:r>
              <a:rPr lang="en-US" sz="4000" b="1" dirty="0"/>
              <a:t>Agree to be monitored for compliance with SFMNP requirements.</a:t>
            </a:r>
          </a:p>
        </p:txBody>
      </p:sp>
    </p:spTree>
    <p:extLst>
      <p:ext uri="{BB962C8B-B14F-4D97-AF65-F5344CB8AC3E}">
        <p14:creationId xmlns:p14="http://schemas.microsoft.com/office/powerpoint/2010/main" val="2280906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ABE7092-0905-BB6F-CED8-45D91154754E}"/>
              </a:ext>
            </a:extLst>
          </p:cNvPr>
          <p:cNvPicPr>
            <a:picLocks noChangeAspect="1"/>
          </p:cNvPicPr>
          <p:nvPr/>
        </p:nvPicPr>
        <p:blipFill>
          <a:blip r:embed="rId2"/>
          <a:srcRect t="8022" b="8022"/>
          <a:stretch>
            <a:fillRect/>
          </a:stretch>
        </p:blipFill>
        <p:spPr>
          <a:xfrm>
            <a:off x="0" y="38100"/>
            <a:ext cx="18288000" cy="10287000"/>
          </a:xfrm>
          <a:prstGeom prst="rect">
            <a:avLst/>
          </a:prstGeom>
        </p:spPr>
      </p:pic>
      <p:sp>
        <p:nvSpPr>
          <p:cNvPr id="3" name="TextBox 2">
            <a:extLst>
              <a:ext uri="{FF2B5EF4-FFF2-40B4-BE49-F238E27FC236}">
                <a16:creationId xmlns:a16="http://schemas.microsoft.com/office/drawing/2014/main" id="{F4E1400E-7FB1-8482-9643-21EA084CD836}"/>
              </a:ext>
            </a:extLst>
          </p:cNvPr>
          <p:cNvSpPr txBox="1"/>
          <p:nvPr/>
        </p:nvSpPr>
        <p:spPr>
          <a:xfrm>
            <a:off x="1" y="571500"/>
            <a:ext cx="18288000" cy="2585323"/>
          </a:xfrm>
          <a:prstGeom prst="rect">
            <a:avLst/>
          </a:prstGeom>
          <a:noFill/>
        </p:spPr>
        <p:txBody>
          <a:bodyPr wrap="square" rtlCol="0">
            <a:spAutoFit/>
          </a:bodyPr>
          <a:lstStyle/>
          <a:p>
            <a:pPr algn="ctr"/>
            <a:r>
              <a:rPr lang="en-US" sz="7200" b="1" dirty="0"/>
              <a:t>Farmers’ Market Managers’/Coordinators’ Responsibilities</a:t>
            </a:r>
          </a:p>
          <a:p>
            <a:pPr algn="ctr"/>
            <a:endParaRPr lang="en-US" dirty="0"/>
          </a:p>
        </p:txBody>
      </p:sp>
      <p:sp>
        <p:nvSpPr>
          <p:cNvPr id="5" name="TextBox 4">
            <a:extLst>
              <a:ext uri="{FF2B5EF4-FFF2-40B4-BE49-F238E27FC236}">
                <a16:creationId xmlns:a16="http://schemas.microsoft.com/office/drawing/2014/main" id="{726C7F0E-8D20-E8E4-E086-D540117C624C}"/>
              </a:ext>
            </a:extLst>
          </p:cNvPr>
          <p:cNvSpPr txBox="1"/>
          <p:nvPr/>
        </p:nvSpPr>
        <p:spPr>
          <a:xfrm>
            <a:off x="723900" y="3009900"/>
            <a:ext cx="16840200" cy="6863417"/>
          </a:xfrm>
          <a:prstGeom prst="rect">
            <a:avLst/>
          </a:prstGeom>
          <a:solidFill>
            <a:schemeClr val="accent3">
              <a:lumMod val="40000"/>
              <a:lumOff val="60000"/>
            </a:schemeClr>
          </a:solidFill>
        </p:spPr>
        <p:txBody>
          <a:bodyPr wrap="square" rtlCol="0">
            <a:spAutoFit/>
          </a:bodyPr>
          <a:lstStyle/>
          <a:p>
            <a:pPr marL="285750" indent="-285750">
              <a:buFont typeface="Arial" panose="020B0604020202020204" pitchFamily="34" charset="0"/>
              <a:buChar char="•"/>
            </a:pPr>
            <a:r>
              <a:rPr lang="en-US" sz="4000" b="1" dirty="0"/>
              <a:t>Provide KDA SFMNP Coordinator or Branch Manager documentation, </a:t>
            </a:r>
            <a:r>
              <a:rPr lang="en-US" sz="4000" b="1" dirty="0">
                <a:solidFill>
                  <a:srgbClr val="FF0000"/>
                </a:solidFill>
              </a:rPr>
              <a:t>within 7 days</a:t>
            </a:r>
            <a:r>
              <a:rPr lang="en-US" sz="4000" b="1" dirty="0"/>
              <a:t>, if there is a change of market coordinator and any change of address information.</a:t>
            </a:r>
          </a:p>
          <a:p>
            <a:endParaRPr lang="en-US" sz="4000" b="1" dirty="0"/>
          </a:p>
          <a:p>
            <a:pPr marL="285750" indent="-285750">
              <a:buFont typeface="Arial" panose="020B0604020202020204" pitchFamily="34" charset="0"/>
              <a:buChar char="•"/>
            </a:pPr>
            <a:r>
              <a:rPr lang="en-US" sz="4000" b="1" dirty="0"/>
              <a:t>Provide KDA SFMNP Coordinator or Branch Manager a schedule of the hours, days and duration of the market operation and any market schedule changes.</a:t>
            </a:r>
          </a:p>
          <a:p>
            <a:endParaRPr lang="en-US" sz="4000" b="1" dirty="0"/>
          </a:p>
          <a:p>
            <a:pPr marL="285750" indent="-285750">
              <a:buFont typeface="Arial" panose="020B0604020202020204" pitchFamily="34" charset="0"/>
              <a:buChar char="•"/>
            </a:pPr>
            <a:r>
              <a:rPr lang="en-US" sz="4000" b="1" dirty="0"/>
              <a:t>Retain all agreements and records pertaining to the SFMNP for 3 years plus the current year.  If any claims, actions or audit findings have not been resolved, records shall be retained until the actions or findings have been resolved.</a:t>
            </a:r>
          </a:p>
        </p:txBody>
      </p:sp>
    </p:spTree>
    <p:extLst>
      <p:ext uri="{BB962C8B-B14F-4D97-AF65-F5344CB8AC3E}">
        <p14:creationId xmlns:p14="http://schemas.microsoft.com/office/powerpoint/2010/main" val="2076681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A3894A-24C1-8445-6081-1026ACB18F95}"/>
              </a:ext>
            </a:extLst>
          </p:cNvPr>
          <p:cNvPicPr>
            <a:picLocks noChangeAspect="1"/>
          </p:cNvPicPr>
          <p:nvPr/>
        </p:nvPicPr>
        <p:blipFill>
          <a:blip r:embed="rId2"/>
          <a:srcRect t="8022" b="8022"/>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671664CF-1FB9-4EBC-4ECE-C6A14516D18E}"/>
              </a:ext>
            </a:extLst>
          </p:cNvPr>
          <p:cNvSpPr txBox="1"/>
          <p:nvPr/>
        </p:nvSpPr>
        <p:spPr>
          <a:xfrm>
            <a:off x="1945427" y="783252"/>
            <a:ext cx="14581877" cy="2215991"/>
          </a:xfrm>
          <a:prstGeom prst="rect">
            <a:avLst/>
          </a:prstGeom>
          <a:noFill/>
        </p:spPr>
        <p:txBody>
          <a:bodyPr wrap="none" rtlCol="0">
            <a:spAutoFit/>
          </a:bodyPr>
          <a:lstStyle/>
          <a:p>
            <a:pPr algn="ctr"/>
            <a:r>
              <a:rPr lang="en-US" sz="6000" b="1" dirty="0"/>
              <a:t>Farmers’ Market Managers’/Coordinators’ </a:t>
            </a:r>
          </a:p>
          <a:p>
            <a:pPr algn="ctr"/>
            <a:r>
              <a:rPr lang="en-US" sz="6000" b="1" dirty="0"/>
              <a:t>Responsibilities  To Farmers/Vendors</a:t>
            </a:r>
          </a:p>
          <a:p>
            <a:endParaRPr lang="en-US" dirty="0"/>
          </a:p>
        </p:txBody>
      </p:sp>
      <p:sp>
        <p:nvSpPr>
          <p:cNvPr id="6" name="TextBox 5">
            <a:extLst>
              <a:ext uri="{FF2B5EF4-FFF2-40B4-BE49-F238E27FC236}">
                <a16:creationId xmlns:a16="http://schemas.microsoft.com/office/drawing/2014/main" id="{89C6415F-00FF-885B-1DAF-604170070BF1}"/>
              </a:ext>
            </a:extLst>
          </p:cNvPr>
          <p:cNvSpPr txBox="1"/>
          <p:nvPr/>
        </p:nvSpPr>
        <p:spPr>
          <a:xfrm>
            <a:off x="2645066" y="4610100"/>
            <a:ext cx="13182600" cy="4401205"/>
          </a:xfrm>
          <a:prstGeom prst="rect">
            <a:avLst/>
          </a:prstGeom>
          <a:solidFill>
            <a:schemeClr val="accent3">
              <a:lumMod val="40000"/>
              <a:lumOff val="60000"/>
            </a:schemeClr>
          </a:solidFill>
        </p:spPr>
        <p:txBody>
          <a:bodyPr wrap="square" rtlCol="0">
            <a:spAutoFit/>
          </a:bodyPr>
          <a:lstStyle/>
          <a:p>
            <a:pPr marL="285750" indent="-285750">
              <a:buFont typeface="Arial" panose="020B0604020202020204" pitchFamily="34" charset="0"/>
              <a:buChar char="•"/>
            </a:pPr>
            <a:r>
              <a:rPr lang="en-US" sz="4000" b="1" dirty="0"/>
              <a:t>Provide training to authorized farmers and any employees with SFMNP responsibilities and procedures.</a:t>
            </a:r>
          </a:p>
          <a:p>
            <a:endParaRPr lang="en-US" sz="4000" b="1" dirty="0"/>
          </a:p>
          <a:p>
            <a:pPr marL="285750" indent="-285750">
              <a:buFont typeface="Arial" panose="020B0604020202020204" pitchFamily="34" charset="0"/>
              <a:buChar char="•"/>
            </a:pPr>
            <a:r>
              <a:rPr lang="en-US" sz="4000" b="1" dirty="0"/>
              <a:t>Collect signed applications of farmers wishing to participate (after training) and submit applications via email to KDA SFMNP Coordinator or Branch Manager by April 1</a:t>
            </a:r>
            <a:r>
              <a:rPr lang="en-US" sz="4000" b="1" baseline="30000" dirty="0"/>
              <a:t>st</a:t>
            </a:r>
            <a:r>
              <a:rPr lang="en-US" sz="4000" b="1" dirty="0"/>
              <a:t> of program year.</a:t>
            </a:r>
          </a:p>
        </p:txBody>
      </p:sp>
    </p:spTree>
    <p:extLst>
      <p:ext uri="{BB962C8B-B14F-4D97-AF65-F5344CB8AC3E}">
        <p14:creationId xmlns:p14="http://schemas.microsoft.com/office/powerpoint/2010/main" val="1614422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A3894A-24C1-8445-6081-1026ACB18F95}"/>
              </a:ext>
            </a:extLst>
          </p:cNvPr>
          <p:cNvPicPr>
            <a:picLocks noChangeAspect="1"/>
          </p:cNvPicPr>
          <p:nvPr/>
        </p:nvPicPr>
        <p:blipFill>
          <a:blip r:embed="rId2"/>
          <a:srcRect t="8022" b="8022"/>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671664CF-1FB9-4EBC-4ECE-C6A14516D18E}"/>
              </a:ext>
            </a:extLst>
          </p:cNvPr>
          <p:cNvSpPr txBox="1"/>
          <p:nvPr/>
        </p:nvSpPr>
        <p:spPr>
          <a:xfrm>
            <a:off x="1945427" y="549355"/>
            <a:ext cx="14581877" cy="2215991"/>
          </a:xfrm>
          <a:prstGeom prst="rect">
            <a:avLst/>
          </a:prstGeom>
          <a:noFill/>
        </p:spPr>
        <p:txBody>
          <a:bodyPr wrap="none" rtlCol="0">
            <a:spAutoFit/>
          </a:bodyPr>
          <a:lstStyle/>
          <a:p>
            <a:pPr algn="ctr"/>
            <a:r>
              <a:rPr lang="en-US" sz="6000" b="1" dirty="0"/>
              <a:t>Farmers’ Market Managers’/Coordinators’ </a:t>
            </a:r>
          </a:p>
          <a:p>
            <a:pPr algn="ctr"/>
            <a:r>
              <a:rPr lang="en-US" sz="6000" b="1" dirty="0"/>
              <a:t>Responsibilities  To Farmers/Vendors</a:t>
            </a:r>
          </a:p>
          <a:p>
            <a:endParaRPr lang="en-US" dirty="0"/>
          </a:p>
        </p:txBody>
      </p:sp>
      <p:sp>
        <p:nvSpPr>
          <p:cNvPr id="6" name="TextBox 5">
            <a:extLst>
              <a:ext uri="{FF2B5EF4-FFF2-40B4-BE49-F238E27FC236}">
                <a16:creationId xmlns:a16="http://schemas.microsoft.com/office/drawing/2014/main" id="{89C6415F-00FF-885B-1DAF-604170070BF1}"/>
              </a:ext>
            </a:extLst>
          </p:cNvPr>
          <p:cNvSpPr txBox="1"/>
          <p:nvPr/>
        </p:nvSpPr>
        <p:spPr>
          <a:xfrm>
            <a:off x="1197266" y="3314700"/>
            <a:ext cx="16078200" cy="5478423"/>
          </a:xfrm>
          <a:prstGeom prst="rect">
            <a:avLst/>
          </a:prstGeom>
          <a:solidFill>
            <a:schemeClr val="accent3">
              <a:lumMod val="40000"/>
              <a:lumOff val="60000"/>
            </a:schemeClr>
          </a:solidFill>
        </p:spPr>
        <p:txBody>
          <a:bodyPr wrap="square" rtlCol="0">
            <a:spAutoFit/>
          </a:bodyPr>
          <a:lstStyle/>
          <a:p>
            <a:pPr marL="285750" indent="-285750">
              <a:buFont typeface="Arial" panose="020B0604020202020204" pitchFamily="34" charset="0"/>
              <a:buChar char="•"/>
            </a:pPr>
            <a:r>
              <a:rPr lang="en-US" sz="4000" b="1" dirty="0"/>
              <a:t>Agree to conduct annual on-site farm monitoring of all new farmer applicants and at least 10% of farmers which shall include those farmers identified as being highest-risk.  High risk farmers are identified by:  </a:t>
            </a:r>
          </a:p>
          <a:p>
            <a:pPr marL="742950" lvl="1" indent="-285750">
              <a:buFont typeface="Arial" panose="020B0604020202020204" pitchFamily="34" charset="0"/>
              <a:buChar char="•"/>
            </a:pPr>
            <a:r>
              <a:rPr lang="en-US" sz="4000" b="1" dirty="0"/>
              <a:t>any farmer new to the SFMNP</a:t>
            </a:r>
          </a:p>
          <a:p>
            <a:pPr marL="742950" lvl="1" indent="-285750">
              <a:buFont typeface="Arial" panose="020B0604020202020204" pitchFamily="34" charset="0"/>
              <a:buChar char="•"/>
            </a:pPr>
            <a:r>
              <a:rPr lang="en-US" sz="4000" b="1" dirty="0"/>
              <a:t>any farmer that has had a complaint lodged against him/her or has shown a disregard for the rules of the program </a:t>
            </a:r>
          </a:p>
          <a:p>
            <a:pPr marL="742950" lvl="1" indent="-285750">
              <a:buFont typeface="Arial" panose="020B0604020202020204" pitchFamily="34" charset="0"/>
              <a:buChar char="•"/>
            </a:pPr>
            <a:r>
              <a:rPr lang="en-US" sz="4000" b="1" dirty="0"/>
              <a:t>any farmer having a higher redemption rate than others in the same market</a:t>
            </a:r>
          </a:p>
          <a:p>
            <a:pPr marL="742950" lvl="1" indent="-285750">
              <a:buFont typeface="Arial" panose="020B0604020202020204" pitchFamily="34" charset="0"/>
              <a:buChar char="•"/>
            </a:pPr>
            <a:endParaRPr lang="en-US" sz="3000" b="1" dirty="0"/>
          </a:p>
        </p:txBody>
      </p:sp>
    </p:spTree>
    <p:extLst>
      <p:ext uri="{BB962C8B-B14F-4D97-AF65-F5344CB8AC3E}">
        <p14:creationId xmlns:p14="http://schemas.microsoft.com/office/powerpoint/2010/main" val="93614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FD72E-D0A0-0548-70F7-3A1CE0DBCD0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5FBD2832-1D85-093B-90FD-BEBDAA5143F7}"/>
              </a:ext>
            </a:extLst>
          </p:cNvPr>
          <p:cNvPicPr>
            <a:picLocks noChangeAspect="1"/>
          </p:cNvPicPr>
          <p:nvPr/>
        </p:nvPicPr>
        <p:blipFill>
          <a:blip r:embed="rId2"/>
          <a:srcRect t="8022" b="8022"/>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D75C4639-F9B5-5BEC-8F02-11A2C164AD26}"/>
              </a:ext>
            </a:extLst>
          </p:cNvPr>
          <p:cNvSpPr txBox="1"/>
          <p:nvPr/>
        </p:nvSpPr>
        <p:spPr>
          <a:xfrm>
            <a:off x="1945428" y="0"/>
            <a:ext cx="14581877" cy="2215991"/>
          </a:xfrm>
          <a:prstGeom prst="rect">
            <a:avLst/>
          </a:prstGeom>
          <a:noFill/>
        </p:spPr>
        <p:txBody>
          <a:bodyPr wrap="none" rtlCol="0">
            <a:spAutoFit/>
          </a:bodyPr>
          <a:lstStyle/>
          <a:p>
            <a:pPr algn="ctr"/>
            <a:r>
              <a:rPr lang="en-US" sz="6000" b="1" dirty="0"/>
              <a:t>Farmers’ Market Managers’/Coordinators’ </a:t>
            </a:r>
          </a:p>
          <a:p>
            <a:pPr algn="ctr"/>
            <a:r>
              <a:rPr lang="en-US" sz="6000" b="1" dirty="0"/>
              <a:t>Responsibilities  To Farmers/Vendors</a:t>
            </a:r>
          </a:p>
          <a:p>
            <a:endParaRPr lang="en-US" dirty="0"/>
          </a:p>
        </p:txBody>
      </p:sp>
      <p:sp>
        <p:nvSpPr>
          <p:cNvPr id="6" name="TextBox 5">
            <a:extLst>
              <a:ext uri="{FF2B5EF4-FFF2-40B4-BE49-F238E27FC236}">
                <a16:creationId xmlns:a16="http://schemas.microsoft.com/office/drawing/2014/main" id="{9C2E4456-1731-782D-CCEF-B7A2C242AA4E}"/>
              </a:ext>
            </a:extLst>
          </p:cNvPr>
          <p:cNvSpPr txBox="1"/>
          <p:nvPr/>
        </p:nvSpPr>
        <p:spPr>
          <a:xfrm>
            <a:off x="1104900" y="3086100"/>
            <a:ext cx="16078200" cy="5847755"/>
          </a:xfrm>
          <a:prstGeom prst="rect">
            <a:avLst/>
          </a:prstGeom>
          <a:solidFill>
            <a:schemeClr val="accent3">
              <a:lumMod val="40000"/>
              <a:lumOff val="60000"/>
            </a:schemeClr>
          </a:solidFill>
        </p:spPr>
        <p:txBody>
          <a:bodyPr wrap="square" rtlCol="0">
            <a:spAutoFit/>
          </a:bodyPr>
          <a:lstStyle/>
          <a:p>
            <a:pPr algn="ctr"/>
            <a:r>
              <a:rPr lang="en-US" sz="5400" b="1" dirty="0"/>
              <a:t>Public notification of the SFMNP</a:t>
            </a:r>
          </a:p>
          <a:p>
            <a:pPr marL="742950" lvl="1" indent="-285750">
              <a:buFont typeface="Arial" panose="020B0604020202020204" pitchFamily="34" charset="0"/>
              <a:buChar char="•"/>
            </a:pPr>
            <a:r>
              <a:rPr lang="en-US" sz="4000" b="1" dirty="0"/>
              <a:t>Display signage provided by KDA SFMNP stating the Farmers’ Market is authorized to redeem SFMNP benefits and stating market hours of operation</a:t>
            </a:r>
          </a:p>
          <a:p>
            <a:pPr marL="742950" lvl="1" indent="-285750">
              <a:buFont typeface="Arial" panose="020B0604020202020204" pitchFamily="34" charset="0"/>
              <a:buChar char="•"/>
            </a:pPr>
            <a:r>
              <a:rPr lang="en-US" sz="4000" b="1" dirty="0"/>
              <a:t>Have the capability of providing the above information in a multilingual manner </a:t>
            </a:r>
          </a:p>
          <a:p>
            <a:pPr marL="742950" lvl="1" indent="-285750">
              <a:buFont typeface="Arial" panose="020B0604020202020204" pitchFamily="34" charset="0"/>
              <a:buChar char="•"/>
            </a:pPr>
            <a:r>
              <a:rPr lang="en-US" sz="4000" b="1" dirty="0"/>
              <a:t>Display in prominent places, program opportunities and benefits to participants (or potential) and the USDA Title VI nondiscrimination poster</a:t>
            </a:r>
          </a:p>
        </p:txBody>
      </p:sp>
    </p:spTree>
    <p:extLst>
      <p:ext uri="{BB962C8B-B14F-4D97-AF65-F5344CB8AC3E}">
        <p14:creationId xmlns:p14="http://schemas.microsoft.com/office/powerpoint/2010/main" val="803098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14572</TotalTime>
  <Words>1330</Words>
  <Application>Microsoft Office PowerPoint</Application>
  <PresentationFormat>Custom</PresentationFormat>
  <Paragraphs>137</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Apricots Bold</vt:lpstr>
      <vt:lpstr>Calibri</vt:lpstr>
      <vt:lpstr>Archivo Narrow Bold</vt:lpstr>
      <vt:lpstr>Archivo Narrow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SFMNP</dc:title>
  <dc:creator>Garland, Tina (AGR)</dc:creator>
  <cp:lastModifiedBy>Peach, Kevin (AGR)</cp:lastModifiedBy>
  <cp:revision>43</cp:revision>
  <dcterms:created xsi:type="dcterms:W3CDTF">2006-08-16T00:00:00Z</dcterms:created>
  <dcterms:modified xsi:type="dcterms:W3CDTF">2025-02-25T19:24:39Z</dcterms:modified>
  <dc:identifier>DAFbhEpnWvI</dc:identifier>
</cp:coreProperties>
</file>