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73" r:id="rId5"/>
    <p:sldId id="284" r:id="rId6"/>
    <p:sldId id="283" r:id="rId7"/>
    <p:sldId id="281" r:id="rId8"/>
    <p:sldId id="266" r:id="rId9"/>
    <p:sldId id="267" r:id="rId10"/>
    <p:sldId id="275" r:id="rId11"/>
    <p:sldId id="269" r:id="rId12"/>
    <p:sldId id="259" r:id="rId13"/>
    <p:sldId id="265" r:id="rId14"/>
    <p:sldId id="280" r:id="rId15"/>
    <p:sldId id="271" r:id="rId16"/>
    <p:sldId id="282" r:id="rId17"/>
    <p:sldId id="285" r:id="rId18"/>
    <p:sldId id="272" r:id="rId19"/>
  </p:sldIdLst>
  <p:sldSz cx="18288000" cy="10287000"/>
  <p:notesSz cx="6858000" cy="9144000"/>
  <p:embeddedFontLst>
    <p:embeddedFont>
      <p:font typeface="Archivo Narrow" panose="020B0604020202020204" charset="0"/>
      <p:regular r:id="rId20"/>
    </p:embeddedFont>
    <p:embeddedFont>
      <p:font typeface="Archivo Narrow Bol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3557" autoAdjust="0"/>
  </p:normalViewPr>
  <p:slideViewPr>
    <p:cSldViewPr>
      <p:cViewPr varScale="1">
        <p:scale>
          <a:sx n="72" d="100"/>
          <a:sy n="72" d="100"/>
        </p:scale>
        <p:origin x="57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Alan.Peck@ky.gov"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mailto:Tina.Garland@ky.gov" TargetMode="External"/><Relationship Id="rId5" Type="http://schemas.openxmlformats.org/officeDocument/2006/relationships/hyperlink" Target="mailto:Jesse.Frye@ky.gov" TargetMode="Externa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25" b="7825"/>
          <a:stretch>
            <a:fillRect/>
          </a:stretch>
        </p:blipFill>
        <p:spPr>
          <a:xfrm>
            <a:off x="0" y="0"/>
            <a:ext cx="18288000" cy="10287000"/>
          </a:xfrm>
          <a:prstGeom prst="rect">
            <a:avLst/>
          </a:prstGeom>
        </p:spPr>
      </p:pic>
      <p:grpSp>
        <p:nvGrpSpPr>
          <p:cNvPr id="3" name="Group 3"/>
          <p:cNvGrpSpPr/>
          <p:nvPr/>
        </p:nvGrpSpPr>
        <p:grpSpPr>
          <a:xfrm>
            <a:off x="2353451" y="1451384"/>
            <a:ext cx="13774422" cy="7806916"/>
            <a:chOff x="0" y="0"/>
            <a:chExt cx="3627831" cy="1741008"/>
          </a:xfrm>
        </p:grpSpPr>
        <p:sp>
          <p:nvSpPr>
            <p:cNvPr id="4" name="Freeform 4"/>
            <p:cNvSpPr/>
            <p:nvPr/>
          </p:nvSpPr>
          <p:spPr>
            <a:xfrm>
              <a:off x="0" y="0"/>
              <a:ext cx="3627831" cy="1741008"/>
            </a:xfrm>
            <a:custGeom>
              <a:avLst/>
              <a:gdLst/>
              <a:ahLst/>
              <a:cxnLst/>
              <a:rect l="l" t="t" r="r" b="b"/>
              <a:pathLst>
                <a:path w="3627831" h="1741008">
                  <a:moveTo>
                    <a:pt x="0" y="0"/>
                  </a:moveTo>
                  <a:lnTo>
                    <a:pt x="3627831" y="0"/>
                  </a:lnTo>
                  <a:lnTo>
                    <a:pt x="3627831" y="1741008"/>
                  </a:lnTo>
                  <a:lnTo>
                    <a:pt x="0" y="1741008"/>
                  </a:lnTo>
                  <a:close/>
                </a:path>
              </a:pathLst>
            </a:custGeom>
            <a:solidFill>
              <a:srgbClr val="213D10">
                <a:alpha val="60000"/>
              </a:srgbClr>
            </a:solidFill>
          </p:spPr>
          <p:txBody>
            <a:bodyPr/>
            <a:lstStyle/>
            <a:p>
              <a:endParaRPr lang="en-US"/>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8" name="TextBox 8"/>
          <p:cNvSpPr txBox="1"/>
          <p:nvPr/>
        </p:nvSpPr>
        <p:spPr>
          <a:xfrm>
            <a:off x="2609748" y="2885487"/>
            <a:ext cx="13014456" cy="2370407"/>
          </a:xfrm>
          <a:prstGeom prst="rect">
            <a:avLst/>
          </a:prstGeom>
        </p:spPr>
        <p:txBody>
          <a:bodyPr lIns="0" tIns="0" rIns="0" bIns="0" rtlCol="0" anchor="t">
            <a:spAutoFit/>
          </a:bodyPr>
          <a:lstStyle/>
          <a:p>
            <a:pPr algn="ctr">
              <a:lnSpc>
                <a:spcPts val="9522"/>
              </a:lnSpc>
            </a:pPr>
            <a:r>
              <a:rPr lang="en-US" sz="6801" dirty="0">
                <a:solidFill>
                  <a:srgbClr val="FFFFFF"/>
                </a:solidFill>
                <a:latin typeface="Archivo Narrow Bold"/>
              </a:rPr>
              <a:t>SENIOR FARMERS MARKET NUTRITION PROGRAM</a:t>
            </a:r>
          </a:p>
        </p:txBody>
      </p:sp>
      <p:sp>
        <p:nvSpPr>
          <p:cNvPr id="9" name="TextBox 9"/>
          <p:cNvSpPr txBox="1"/>
          <p:nvPr/>
        </p:nvSpPr>
        <p:spPr>
          <a:xfrm>
            <a:off x="2353451" y="5252882"/>
            <a:ext cx="13774422" cy="988694"/>
          </a:xfrm>
          <a:prstGeom prst="rect">
            <a:avLst/>
          </a:prstGeom>
        </p:spPr>
        <p:txBody>
          <a:bodyPr lIns="0" tIns="0" rIns="0" bIns="0" rtlCol="0" anchor="t">
            <a:spAutoFit/>
          </a:bodyPr>
          <a:lstStyle/>
          <a:p>
            <a:pPr algn="ctr">
              <a:lnSpc>
                <a:spcPts val="7980"/>
              </a:lnSpc>
            </a:pPr>
            <a:r>
              <a:rPr lang="en-US" sz="5700">
                <a:solidFill>
                  <a:srgbClr val="FFBA00"/>
                </a:solidFill>
                <a:latin typeface="Apricots Bold"/>
              </a:rPr>
              <a:t>Kentucky Department of Agriculture</a:t>
            </a:r>
          </a:p>
        </p:txBody>
      </p:sp>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55015" y="3777099"/>
            <a:ext cx="847138" cy="1516131"/>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62329" y="3720026"/>
            <a:ext cx="847138" cy="1516131"/>
          </a:xfrm>
          <a:prstGeom prst="rect">
            <a:avLst/>
          </a:prstGeom>
        </p:spPr>
      </p:pic>
      <p:pic>
        <p:nvPicPr>
          <p:cNvPr id="16" name="Picture 16"/>
          <p:cNvPicPr>
            <a:picLocks noChangeAspect="1"/>
          </p:cNvPicPr>
          <p:nvPr/>
        </p:nvPicPr>
        <p:blipFill>
          <a:blip r:embed="rId5"/>
          <a:srcRect/>
          <a:stretch>
            <a:fillRect/>
          </a:stretch>
        </p:blipFill>
        <p:spPr>
          <a:xfrm>
            <a:off x="8237516" y="7927335"/>
            <a:ext cx="1812969" cy="2185949"/>
          </a:xfrm>
          <a:prstGeom prst="rect">
            <a:avLst/>
          </a:prstGeom>
        </p:spPr>
      </p:pic>
      <p:sp>
        <p:nvSpPr>
          <p:cNvPr id="17" name="TextBox 17"/>
          <p:cNvSpPr txBox="1"/>
          <p:nvPr/>
        </p:nvSpPr>
        <p:spPr>
          <a:xfrm>
            <a:off x="5489638" y="2380124"/>
            <a:ext cx="7308723" cy="431800"/>
          </a:xfrm>
          <a:prstGeom prst="rect">
            <a:avLst/>
          </a:prstGeom>
        </p:spPr>
        <p:txBody>
          <a:bodyPr lIns="0" tIns="0" rIns="0" bIns="0" rtlCol="0" anchor="t">
            <a:spAutoFit/>
          </a:bodyPr>
          <a:lstStyle/>
          <a:p>
            <a:pPr algn="ctr">
              <a:lnSpc>
                <a:spcPts val="3499"/>
              </a:lnSpc>
            </a:pPr>
            <a:r>
              <a:rPr lang="en-US" sz="2499">
                <a:solidFill>
                  <a:srgbClr val="FFFFFF"/>
                </a:solidFill>
                <a:latin typeface="Archivo Narrow Bold"/>
              </a:rPr>
              <a:t>FOODS DIVISION</a:t>
            </a:r>
          </a:p>
        </p:txBody>
      </p:sp>
      <p:sp>
        <p:nvSpPr>
          <p:cNvPr id="18" name="TextBox 18"/>
          <p:cNvSpPr txBox="1"/>
          <p:nvPr/>
        </p:nvSpPr>
        <p:spPr>
          <a:xfrm>
            <a:off x="2610508" y="1662574"/>
            <a:ext cx="13066984" cy="431800"/>
          </a:xfrm>
          <a:prstGeom prst="rect">
            <a:avLst/>
          </a:prstGeom>
        </p:spPr>
        <p:txBody>
          <a:bodyPr lIns="0" tIns="0" rIns="0" bIns="0" rtlCol="0" anchor="t">
            <a:spAutoFit/>
          </a:bodyPr>
          <a:lstStyle/>
          <a:p>
            <a:pPr algn="ctr">
              <a:lnSpc>
                <a:spcPts val="3499"/>
              </a:lnSpc>
            </a:pPr>
            <a:r>
              <a:rPr lang="en-US" sz="2499" spc="662">
                <a:solidFill>
                  <a:srgbClr val="FFFFFF"/>
                </a:solidFill>
                <a:latin typeface="Archivo Narrow Bold"/>
              </a:rPr>
              <a:t>https://www.kyagr.com/consumer/senior-farmer-market.html</a:t>
            </a:r>
          </a:p>
        </p:txBody>
      </p:sp>
      <p:sp>
        <p:nvSpPr>
          <p:cNvPr id="19" name="TextBox 19"/>
          <p:cNvSpPr txBox="1"/>
          <p:nvPr/>
        </p:nvSpPr>
        <p:spPr>
          <a:xfrm>
            <a:off x="2609748" y="7495535"/>
            <a:ext cx="4184810" cy="431800"/>
          </a:xfrm>
          <a:prstGeom prst="rect">
            <a:avLst/>
          </a:prstGeom>
        </p:spPr>
        <p:txBody>
          <a:bodyPr lIns="0" tIns="0" rIns="0" bIns="0" rtlCol="0" anchor="t">
            <a:spAutoFit/>
          </a:bodyPr>
          <a:lstStyle/>
          <a:p>
            <a:pPr algn="ctr">
              <a:lnSpc>
                <a:spcPts val="3499"/>
              </a:lnSpc>
            </a:pPr>
            <a:r>
              <a:rPr lang="en-US" sz="2499" spc="662">
                <a:solidFill>
                  <a:srgbClr val="FFFFFF"/>
                </a:solidFill>
                <a:latin typeface="Archivo Narrow Bold"/>
              </a:rPr>
              <a:t>Presented by:</a:t>
            </a:r>
          </a:p>
        </p:txBody>
      </p:sp>
      <p:sp>
        <p:nvSpPr>
          <p:cNvPr id="20" name="TextBox 20"/>
          <p:cNvSpPr txBox="1"/>
          <p:nvPr/>
        </p:nvSpPr>
        <p:spPr>
          <a:xfrm>
            <a:off x="11326768" y="7490641"/>
            <a:ext cx="4801105" cy="874535"/>
          </a:xfrm>
          <a:prstGeom prst="rect">
            <a:avLst/>
          </a:prstGeom>
        </p:spPr>
        <p:txBody>
          <a:bodyPr lIns="0" tIns="0" rIns="0" bIns="0" rtlCol="0" anchor="t">
            <a:spAutoFit/>
          </a:bodyPr>
          <a:lstStyle/>
          <a:p>
            <a:pPr algn="ctr">
              <a:lnSpc>
                <a:spcPts val="3499"/>
              </a:lnSpc>
            </a:pPr>
            <a:r>
              <a:rPr lang="en-US" sz="2499" spc="662" dirty="0">
                <a:solidFill>
                  <a:srgbClr val="FFFFFF"/>
                </a:solidFill>
                <a:latin typeface="Archivo Narrow Bold"/>
              </a:rPr>
              <a:t>Jesse Frye</a:t>
            </a:r>
          </a:p>
          <a:p>
            <a:pPr algn="ctr">
              <a:lnSpc>
                <a:spcPts val="3499"/>
              </a:lnSpc>
            </a:pPr>
            <a:r>
              <a:rPr lang="en-US" sz="2499" spc="662" dirty="0">
                <a:solidFill>
                  <a:srgbClr val="FFFFFF"/>
                </a:solidFill>
                <a:latin typeface="Archivo Narrow Bold"/>
              </a:rPr>
              <a:t>Tina Garland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625"/>
          <a:stretch>
            <a:fillRect/>
          </a:stretch>
        </p:blipFill>
        <p:spPr>
          <a:xfrm>
            <a:off x="0" y="0"/>
            <a:ext cx="18288000" cy="10287000"/>
          </a:xfrm>
          <a:prstGeom prst="rect">
            <a:avLst/>
          </a:prstGeom>
        </p:spPr>
      </p:pic>
      <p:sp>
        <p:nvSpPr>
          <p:cNvPr id="5" name="Freeform 5"/>
          <p:cNvSpPr/>
          <p:nvPr/>
        </p:nvSpPr>
        <p:spPr>
          <a:xfrm>
            <a:off x="304800" y="2628900"/>
            <a:ext cx="17556480" cy="5791200"/>
          </a:xfrm>
          <a:custGeom>
            <a:avLst/>
            <a:gdLst/>
            <a:ahLst/>
            <a:cxnLst/>
            <a:rect l="l" t="t" r="r" b="b"/>
            <a:pathLst>
              <a:path w="4040296" h="1430385">
                <a:moveTo>
                  <a:pt x="5047" y="0"/>
                </a:moveTo>
                <a:lnTo>
                  <a:pt x="4035250" y="0"/>
                </a:lnTo>
                <a:cubicBezTo>
                  <a:pt x="4038037" y="0"/>
                  <a:pt x="4040296" y="2259"/>
                  <a:pt x="4040296" y="5047"/>
                </a:cubicBezTo>
                <a:lnTo>
                  <a:pt x="4040296" y="1425339"/>
                </a:lnTo>
                <a:cubicBezTo>
                  <a:pt x="4040296" y="1428126"/>
                  <a:pt x="4038037" y="1430385"/>
                  <a:pt x="4035250" y="1430385"/>
                </a:cubicBezTo>
                <a:lnTo>
                  <a:pt x="5047" y="1430385"/>
                </a:lnTo>
                <a:cubicBezTo>
                  <a:pt x="2259" y="1430385"/>
                  <a:pt x="0" y="1428126"/>
                  <a:pt x="0" y="1425339"/>
                </a:cubicBezTo>
                <a:lnTo>
                  <a:pt x="0" y="5047"/>
                </a:lnTo>
                <a:cubicBezTo>
                  <a:pt x="0" y="2259"/>
                  <a:pt x="2259" y="0"/>
                  <a:pt x="5047" y="0"/>
                </a:cubicBezTo>
                <a:close/>
              </a:path>
            </a:pathLst>
          </a:custGeom>
          <a:solidFill>
            <a:schemeClr val="accent3">
              <a:lumMod val="40000"/>
              <a:lumOff val="60000"/>
            </a:schemeClr>
          </a:solidFill>
          <a:ln>
            <a:noFill/>
          </a:ln>
        </p:spPr>
        <p:txBody>
          <a:bodyPr/>
          <a:lstStyle/>
          <a:p>
            <a:pPr marL="539749" lvl="1" indent="-269875">
              <a:lnSpc>
                <a:spcPts val="3499"/>
              </a:lnSpc>
              <a:buFont typeface="Arial"/>
              <a:buChar char="•"/>
            </a:pPr>
            <a:endParaRPr lang="en-US" sz="3600" b="1" dirty="0">
              <a:latin typeface="Calibri" panose="020F0502020204030204" pitchFamily="34" charset="0"/>
              <a:cs typeface="Calibri" panose="020F0502020204030204" pitchFamily="34" charset="0"/>
            </a:endParaRPr>
          </a:p>
          <a:p>
            <a:pPr marL="539749" lvl="1" indent="-269875">
              <a:lnSpc>
                <a:spcPts val="3499"/>
              </a:lnSpc>
              <a:buFont typeface="Arial"/>
              <a:buChar char="•"/>
            </a:pPr>
            <a:endParaRPr lang="en-US" sz="36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3600" b="1" dirty="0">
                <a:latin typeface="Calibri" panose="020F0502020204030204" pitchFamily="34" charset="0"/>
                <a:cs typeface="Calibri" panose="020F0502020204030204" pitchFamily="34" charset="0"/>
              </a:rPr>
              <a:t>Only distribute according to budgeted amount.  This can be monitored via the portal dashboard.  As benefits are distributed, total available funding should decrease.  This may not be in real time and refreshing may be necessary.</a:t>
            </a:r>
          </a:p>
          <a:p>
            <a:pPr marL="539749" lvl="1" indent="-269875">
              <a:lnSpc>
                <a:spcPts val="3499"/>
              </a:lnSpc>
              <a:buFont typeface="Arial"/>
              <a:buChar char="•"/>
            </a:pPr>
            <a:endParaRPr lang="en-US" sz="36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3600" b="1" dirty="0">
                <a:latin typeface="Calibri" panose="020F0502020204030204" pitchFamily="34" charset="0"/>
                <a:cs typeface="Calibri" panose="020F0502020204030204" pitchFamily="34" charset="0"/>
              </a:rPr>
              <a:t>DA’s will be able to load benefits on cards that seniors used last year. </a:t>
            </a:r>
          </a:p>
          <a:p>
            <a:pPr marL="269874" lvl="1">
              <a:lnSpc>
                <a:spcPts val="3499"/>
              </a:lnSpc>
            </a:pPr>
            <a:endParaRPr lang="en-US" sz="36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3600" b="1" dirty="0">
                <a:latin typeface="Calibri" panose="020F0502020204030204" pitchFamily="34" charset="0"/>
                <a:cs typeface="Calibri" panose="020F0502020204030204" pitchFamily="34" charset="0"/>
              </a:rPr>
              <a:t>Please maintain a waitlist and send the SFMNP Coordinator or Branch Manager a request as such.  Should funds become available, they will be distributed first come, first served, by date/time stamp of your waitlist request email.</a:t>
            </a:r>
          </a:p>
          <a:p>
            <a:endParaRPr lang="en-US" dirty="0"/>
          </a:p>
        </p:txBody>
      </p:sp>
      <p:sp>
        <p:nvSpPr>
          <p:cNvPr id="18" name="TextBox 18"/>
          <p:cNvSpPr txBox="1"/>
          <p:nvPr/>
        </p:nvSpPr>
        <p:spPr>
          <a:xfrm>
            <a:off x="1181402" y="1125757"/>
            <a:ext cx="15925196" cy="1300677"/>
          </a:xfrm>
          <a:prstGeom prst="rect">
            <a:avLst/>
          </a:prstGeom>
        </p:spPr>
        <p:txBody>
          <a:bodyPr lIns="0" tIns="0" rIns="0" bIns="0" rtlCol="0" anchor="t">
            <a:spAutoFit/>
          </a:bodyPr>
          <a:lstStyle/>
          <a:p>
            <a:pPr algn="ctr">
              <a:lnSpc>
                <a:spcPts val="11200"/>
              </a:lnSpc>
            </a:pPr>
            <a:r>
              <a:rPr lang="en-US" sz="6600" b="1" dirty="0">
                <a:latin typeface="Calibri" panose="020F0502020204030204" pitchFamily="34" charset="0"/>
                <a:cs typeface="Calibri" panose="020F0502020204030204" pitchFamily="34" charset="0"/>
              </a:rPr>
              <a:t>Distribution Agents Procedures </a:t>
            </a:r>
          </a:p>
        </p:txBody>
      </p:sp>
    </p:spTree>
    <p:extLst>
      <p:ext uri="{BB962C8B-B14F-4D97-AF65-F5344CB8AC3E}">
        <p14:creationId xmlns:p14="http://schemas.microsoft.com/office/powerpoint/2010/main" val="3506317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grpSp>
        <p:nvGrpSpPr>
          <p:cNvPr id="3" name="Group 3"/>
          <p:cNvGrpSpPr/>
          <p:nvPr/>
        </p:nvGrpSpPr>
        <p:grpSpPr>
          <a:xfrm>
            <a:off x="1104333" y="4225874"/>
            <a:ext cx="3518389" cy="5032426"/>
            <a:chOff x="0" y="0"/>
            <a:chExt cx="926654" cy="1325413"/>
          </a:xfrm>
        </p:grpSpPr>
        <p:sp>
          <p:nvSpPr>
            <p:cNvPr id="4" name="Freeform 4"/>
            <p:cNvSpPr/>
            <p:nvPr/>
          </p:nvSpPr>
          <p:spPr>
            <a:xfrm>
              <a:off x="0" y="0"/>
              <a:ext cx="926654" cy="1325413"/>
            </a:xfrm>
            <a:custGeom>
              <a:avLst/>
              <a:gdLst/>
              <a:ahLst/>
              <a:cxnLst/>
              <a:rect l="l" t="t" r="r" b="b"/>
              <a:pathLst>
                <a:path w="926654" h="1325413">
                  <a:moveTo>
                    <a:pt x="22004" y="0"/>
                  </a:moveTo>
                  <a:lnTo>
                    <a:pt x="904650" y="0"/>
                  </a:lnTo>
                  <a:cubicBezTo>
                    <a:pt x="910486" y="0"/>
                    <a:pt x="916083" y="2318"/>
                    <a:pt x="920209" y="6445"/>
                  </a:cubicBezTo>
                  <a:cubicBezTo>
                    <a:pt x="924336" y="10571"/>
                    <a:pt x="926654" y="16168"/>
                    <a:pt x="926654" y="22004"/>
                  </a:cubicBezTo>
                  <a:lnTo>
                    <a:pt x="926654" y="1303408"/>
                  </a:lnTo>
                  <a:cubicBezTo>
                    <a:pt x="926654" y="1309244"/>
                    <a:pt x="924336" y="1314841"/>
                    <a:pt x="920209" y="1318968"/>
                  </a:cubicBezTo>
                  <a:cubicBezTo>
                    <a:pt x="916083" y="1323094"/>
                    <a:pt x="910486" y="1325413"/>
                    <a:pt x="904650" y="1325413"/>
                  </a:cubicBezTo>
                  <a:lnTo>
                    <a:pt x="22004" y="1325413"/>
                  </a:lnTo>
                  <a:cubicBezTo>
                    <a:pt x="16168" y="1325413"/>
                    <a:pt x="10571" y="1323094"/>
                    <a:pt x="6445" y="1318968"/>
                  </a:cubicBezTo>
                  <a:cubicBezTo>
                    <a:pt x="2318" y="1314841"/>
                    <a:pt x="0" y="1309244"/>
                    <a:pt x="0" y="1303408"/>
                  </a:cubicBezTo>
                  <a:lnTo>
                    <a:pt x="0" y="22004"/>
                  </a:lnTo>
                  <a:cubicBezTo>
                    <a:pt x="0" y="16168"/>
                    <a:pt x="2318" y="10571"/>
                    <a:pt x="6445" y="6445"/>
                  </a:cubicBezTo>
                  <a:cubicBezTo>
                    <a:pt x="10571" y="2318"/>
                    <a:pt x="16168" y="0"/>
                    <a:pt x="22004" y="0"/>
                  </a:cubicBezTo>
                  <a:close/>
                </a:path>
              </a:pathLst>
            </a:custGeom>
            <a:solidFill>
              <a:srgbClr val="2A4B16">
                <a:alpha val="80000"/>
              </a:srgbClr>
            </a:solidFill>
            <a:ln>
              <a:noFill/>
            </a:ln>
          </p:spPr>
          <p:txBody>
            <a:bodyPr/>
            <a:lstStyle/>
            <a:p>
              <a:endParaRPr lang="en-US"/>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408176" y="6181163"/>
            <a:ext cx="2910704" cy="907364"/>
          </a:xfrm>
          <a:prstGeom prst="rect">
            <a:avLst/>
          </a:prstGeom>
        </p:spPr>
        <p:txBody>
          <a:bodyPr lIns="0" tIns="0" rIns="0" bIns="0" rtlCol="0" anchor="t">
            <a:spAutoFit/>
          </a:bodyPr>
          <a:lstStyle/>
          <a:p>
            <a:pPr algn="just">
              <a:lnSpc>
                <a:spcPts val="3499"/>
              </a:lnSpc>
            </a:pPr>
            <a:r>
              <a:rPr lang="en-US" sz="3600" dirty="0">
                <a:solidFill>
                  <a:srgbClr val="FFFFFF"/>
                </a:solidFill>
                <a:latin typeface="Calibri" panose="020F0502020204030204" pitchFamily="34" charset="0"/>
                <a:cs typeface="Calibri" panose="020F0502020204030204" pitchFamily="34" charset="0"/>
              </a:rPr>
              <a:t>Contract due to KDA</a:t>
            </a:r>
          </a:p>
        </p:txBody>
      </p:sp>
      <p:grpSp>
        <p:nvGrpSpPr>
          <p:cNvPr id="7" name="Group 7"/>
          <p:cNvGrpSpPr/>
          <p:nvPr/>
        </p:nvGrpSpPr>
        <p:grpSpPr>
          <a:xfrm>
            <a:off x="1756370" y="3686799"/>
            <a:ext cx="2179091" cy="1405849"/>
            <a:chOff x="0" y="0"/>
            <a:chExt cx="573917" cy="370265"/>
          </a:xfrm>
        </p:grpSpPr>
        <p:sp>
          <p:nvSpPr>
            <p:cNvPr id="8" name="Freeform 8"/>
            <p:cNvSpPr/>
            <p:nvPr/>
          </p:nvSpPr>
          <p:spPr>
            <a:xfrm>
              <a:off x="0" y="0"/>
              <a:ext cx="573917" cy="370265"/>
            </a:xfrm>
            <a:custGeom>
              <a:avLst/>
              <a:gdLst/>
              <a:ahLst/>
              <a:cxnLst/>
              <a:rect l="l" t="t" r="r" b="b"/>
              <a:pathLst>
                <a:path w="573917" h="370265">
                  <a:moveTo>
                    <a:pt x="35528" y="0"/>
                  </a:moveTo>
                  <a:lnTo>
                    <a:pt x="538389" y="0"/>
                  </a:lnTo>
                  <a:cubicBezTo>
                    <a:pt x="558011" y="0"/>
                    <a:pt x="573917" y="15907"/>
                    <a:pt x="573917" y="35528"/>
                  </a:cubicBezTo>
                  <a:lnTo>
                    <a:pt x="573917" y="334737"/>
                  </a:lnTo>
                  <a:cubicBezTo>
                    <a:pt x="573917" y="354358"/>
                    <a:pt x="558011" y="370265"/>
                    <a:pt x="538389" y="370265"/>
                  </a:cubicBezTo>
                  <a:lnTo>
                    <a:pt x="35528" y="370265"/>
                  </a:lnTo>
                  <a:cubicBezTo>
                    <a:pt x="26106" y="370265"/>
                    <a:pt x="17069" y="366522"/>
                    <a:pt x="10406" y="359859"/>
                  </a:cubicBezTo>
                  <a:cubicBezTo>
                    <a:pt x="3743" y="353196"/>
                    <a:pt x="0" y="344159"/>
                    <a:pt x="0" y="334737"/>
                  </a:cubicBezTo>
                  <a:lnTo>
                    <a:pt x="0" y="35528"/>
                  </a:lnTo>
                  <a:cubicBezTo>
                    <a:pt x="0" y="26106"/>
                    <a:pt x="3743" y="17069"/>
                    <a:pt x="10406" y="10406"/>
                  </a:cubicBezTo>
                  <a:cubicBezTo>
                    <a:pt x="17069" y="3743"/>
                    <a:pt x="26106" y="0"/>
                    <a:pt x="35528" y="0"/>
                  </a:cubicBezTo>
                  <a:close/>
                </a:path>
              </a:pathLst>
            </a:custGeom>
            <a:solidFill>
              <a:srgbClr val="213D10"/>
            </a:solidFill>
          </p:spPr>
          <p:txBody>
            <a:bodyPr/>
            <a:lstStyle/>
            <a:p>
              <a:endParaRPr lang="en-US"/>
            </a:p>
          </p:txBody>
        </p:sp>
        <p:sp>
          <p:nvSpPr>
            <p:cNvPr id="9" name="TextBox 9"/>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1721144" y="3676936"/>
            <a:ext cx="2214317" cy="2269211"/>
          </a:xfrm>
          <a:prstGeom prst="rect">
            <a:avLst/>
          </a:prstGeom>
        </p:spPr>
        <p:txBody>
          <a:bodyPr lIns="0" tIns="0" rIns="0" bIns="0" rtlCol="0" anchor="t">
            <a:spAutoFit/>
          </a:bodyPr>
          <a:lstStyle/>
          <a:p>
            <a:pPr algn="ctr">
              <a:lnSpc>
                <a:spcPts val="6020"/>
              </a:lnSpc>
            </a:pPr>
            <a:r>
              <a:rPr lang="en-US" sz="3600" dirty="0">
                <a:solidFill>
                  <a:srgbClr val="FFFFFF"/>
                </a:solidFill>
                <a:latin typeface="Calibri" panose="020F0502020204030204" pitchFamily="34" charset="0"/>
                <a:cs typeface="Calibri" panose="020F0502020204030204" pitchFamily="34" charset="0"/>
              </a:rPr>
              <a:t>April </a:t>
            </a:r>
          </a:p>
          <a:p>
            <a:pPr algn="ctr">
              <a:lnSpc>
                <a:spcPts val="6020"/>
              </a:lnSpc>
            </a:pPr>
            <a:r>
              <a:rPr lang="en-US" sz="3600" dirty="0">
                <a:solidFill>
                  <a:srgbClr val="FFFFFF"/>
                </a:solidFill>
                <a:latin typeface="Calibri" panose="020F0502020204030204" pitchFamily="34" charset="0"/>
                <a:cs typeface="Calibri" panose="020F0502020204030204" pitchFamily="34" charset="0"/>
              </a:rPr>
              <a:t>1</a:t>
            </a:r>
          </a:p>
          <a:p>
            <a:pPr algn="ctr">
              <a:lnSpc>
                <a:spcPts val="6020"/>
              </a:lnSpc>
            </a:pPr>
            <a:endParaRPr lang="en-US" sz="4300" dirty="0">
              <a:solidFill>
                <a:srgbClr val="FFFFFF"/>
              </a:solidFill>
              <a:latin typeface="Archivo Narrow"/>
            </a:endParaRPr>
          </a:p>
        </p:txBody>
      </p:sp>
      <p:sp>
        <p:nvSpPr>
          <p:cNvPr id="12" name="AutoShape 12"/>
          <p:cNvSpPr/>
          <p:nvPr/>
        </p:nvSpPr>
        <p:spPr>
          <a:xfrm rot="-15729">
            <a:off x="1314623" y="6002626"/>
            <a:ext cx="3097810" cy="0"/>
          </a:xfrm>
          <a:prstGeom prst="line">
            <a:avLst/>
          </a:prstGeom>
          <a:ln w="38100" cap="flat">
            <a:solidFill>
              <a:srgbClr val="FFBB03"/>
            </a:solidFill>
            <a:prstDash val="solid"/>
            <a:headEnd type="none" w="sm" len="sm"/>
            <a:tailEnd type="none" w="sm" len="sm"/>
          </a:ln>
        </p:spPr>
        <p:txBody>
          <a:bodyPr/>
          <a:lstStyle/>
          <a:p>
            <a:endParaRPr lang="en-US"/>
          </a:p>
        </p:txBody>
      </p:sp>
      <p:grpSp>
        <p:nvGrpSpPr>
          <p:cNvPr id="13" name="Group 13"/>
          <p:cNvGrpSpPr/>
          <p:nvPr/>
        </p:nvGrpSpPr>
        <p:grpSpPr>
          <a:xfrm>
            <a:off x="5261588" y="4225874"/>
            <a:ext cx="3518389" cy="5032426"/>
            <a:chOff x="0" y="0"/>
            <a:chExt cx="926654" cy="1325413"/>
          </a:xfrm>
        </p:grpSpPr>
        <p:sp>
          <p:nvSpPr>
            <p:cNvPr id="14" name="Freeform 14"/>
            <p:cNvSpPr/>
            <p:nvPr/>
          </p:nvSpPr>
          <p:spPr>
            <a:xfrm>
              <a:off x="0" y="0"/>
              <a:ext cx="926654" cy="1325413"/>
            </a:xfrm>
            <a:custGeom>
              <a:avLst/>
              <a:gdLst/>
              <a:ahLst/>
              <a:cxnLst/>
              <a:rect l="l" t="t" r="r" b="b"/>
              <a:pathLst>
                <a:path w="926654" h="1325413">
                  <a:moveTo>
                    <a:pt x="22004" y="0"/>
                  </a:moveTo>
                  <a:lnTo>
                    <a:pt x="904650" y="0"/>
                  </a:lnTo>
                  <a:cubicBezTo>
                    <a:pt x="910486" y="0"/>
                    <a:pt x="916083" y="2318"/>
                    <a:pt x="920209" y="6445"/>
                  </a:cubicBezTo>
                  <a:cubicBezTo>
                    <a:pt x="924336" y="10571"/>
                    <a:pt x="926654" y="16168"/>
                    <a:pt x="926654" y="22004"/>
                  </a:cubicBezTo>
                  <a:lnTo>
                    <a:pt x="926654" y="1303408"/>
                  </a:lnTo>
                  <a:cubicBezTo>
                    <a:pt x="926654" y="1309244"/>
                    <a:pt x="924336" y="1314841"/>
                    <a:pt x="920209" y="1318968"/>
                  </a:cubicBezTo>
                  <a:cubicBezTo>
                    <a:pt x="916083" y="1323094"/>
                    <a:pt x="910486" y="1325413"/>
                    <a:pt x="904650" y="1325413"/>
                  </a:cubicBezTo>
                  <a:lnTo>
                    <a:pt x="22004" y="1325413"/>
                  </a:lnTo>
                  <a:cubicBezTo>
                    <a:pt x="16168" y="1325413"/>
                    <a:pt x="10571" y="1323094"/>
                    <a:pt x="6445" y="1318968"/>
                  </a:cubicBezTo>
                  <a:cubicBezTo>
                    <a:pt x="2318" y="1314841"/>
                    <a:pt x="0" y="1309244"/>
                    <a:pt x="0" y="1303408"/>
                  </a:cubicBezTo>
                  <a:lnTo>
                    <a:pt x="0" y="22004"/>
                  </a:lnTo>
                  <a:cubicBezTo>
                    <a:pt x="0" y="16168"/>
                    <a:pt x="2318" y="10571"/>
                    <a:pt x="6445" y="6445"/>
                  </a:cubicBezTo>
                  <a:cubicBezTo>
                    <a:pt x="10571" y="2318"/>
                    <a:pt x="16168" y="0"/>
                    <a:pt x="22004" y="0"/>
                  </a:cubicBezTo>
                  <a:close/>
                </a:path>
              </a:pathLst>
            </a:custGeom>
            <a:solidFill>
              <a:srgbClr val="2A4B16">
                <a:alpha val="80000"/>
              </a:srgbClr>
            </a:solidFill>
            <a:ln>
              <a:noFill/>
            </a:ln>
          </p:spPr>
          <p:txBody>
            <a:bodyPr/>
            <a:lstStyle/>
            <a:p>
              <a:endParaRPr lang="en-US"/>
            </a:p>
          </p:txBody>
        </p:sp>
        <p:sp>
          <p:nvSpPr>
            <p:cNvPr id="15" name="TextBox 1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16" name="TextBox 16"/>
          <p:cNvSpPr txBox="1"/>
          <p:nvPr/>
        </p:nvSpPr>
        <p:spPr>
          <a:xfrm>
            <a:off x="5565431" y="6181163"/>
            <a:ext cx="2910704" cy="907364"/>
          </a:xfrm>
          <a:prstGeom prst="rect">
            <a:avLst/>
          </a:prstGeom>
        </p:spPr>
        <p:txBody>
          <a:bodyPr lIns="0" tIns="0" rIns="0" bIns="0" rtlCol="0" anchor="t">
            <a:spAutoFit/>
          </a:bodyPr>
          <a:lstStyle/>
          <a:p>
            <a:pPr algn="just">
              <a:lnSpc>
                <a:spcPts val="3499"/>
              </a:lnSpc>
            </a:pPr>
            <a:r>
              <a:rPr lang="en-US" sz="3600" dirty="0">
                <a:solidFill>
                  <a:srgbClr val="FFFFFF"/>
                </a:solidFill>
                <a:latin typeface="Calibri" panose="020F0502020204030204" pitchFamily="34" charset="0"/>
                <a:cs typeface="Calibri" panose="020F0502020204030204" pitchFamily="34" charset="0"/>
              </a:rPr>
              <a:t>Issuance Log due to KDA</a:t>
            </a:r>
          </a:p>
        </p:txBody>
      </p:sp>
      <p:grpSp>
        <p:nvGrpSpPr>
          <p:cNvPr id="17" name="Group 17"/>
          <p:cNvGrpSpPr/>
          <p:nvPr/>
        </p:nvGrpSpPr>
        <p:grpSpPr>
          <a:xfrm>
            <a:off x="5913625" y="3686799"/>
            <a:ext cx="2179091" cy="1405849"/>
            <a:chOff x="0" y="0"/>
            <a:chExt cx="573917" cy="370265"/>
          </a:xfrm>
        </p:grpSpPr>
        <p:sp>
          <p:nvSpPr>
            <p:cNvPr id="18" name="Freeform 18"/>
            <p:cNvSpPr/>
            <p:nvPr/>
          </p:nvSpPr>
          <p:spPr>
            <a:xfrm>
              <a:off x="0" y="0"/>
              <a:ext cx="573917" cy="370265"/>
            </a:xfrm>
            <a:custGeom>
              <a:avLst/>
              <a:gdLst/>
              <a:ahLst/>
              <a:cxnLst/>
              <a:rect l="l" t="t" r="r" b="b"/>
              <a:pathLst>
                <a:path w="573917" h="370265">
                  <a:moveTo>
                    <a:pt x="35528" y="0"/>
                  </a:moveTo>
                  <a:lnTo>
                    <a:pt x="538389" y="0"/>
                  </a:lnTo>
                  <a:cubicBezTo>
                    <a:pt x="558011" y="0"/>
                    <a:pt x="573917" y="15907"/>
                    <a:pt x="573917" y="35528"/>
                  </a:cubicBezTo>
                  <a:lnTo>
                    <a:pt x="573917" y="334737"/>
                  </a:lnTo>
                  <a:cubicBezTo>
                    <a:pt x="573917" y="354358"/>
                    <a:pt x="558011" y="370265"/>
                    <a:pt x="538389" y="370265"/>
                  </a:cubicBezTo>
                  <a:lnTo>
                    <a:pt x="35528" y="370265"/>
                  </a:lnTo>
                  <a:cubicBezTo>
                    <a:pt x="26106" y="370265"/>
                    <a:pt x="17069" y="366522"/>
                    <a:pt x="10406" y="359859"/>
                  </a:cubicBezTo>
                  <a:cubicBezTo>
                    <a:pt x="3743" y="353196"/>
                    <a:pt x="0" y="344159"/>
                    <a:pt x="0" y="334737"/>
                  </a:cubicBezTo>
                  <a:lnTo>
                    <a:pt x="0" y="35528"/>
                  </a:lnTo>
                  <a:cubicBezTo>
                    <a:pt x="0" y="26106"/>
                    <a:pt x="3743" y="17069"/>
                    <a:pt x="10406" y="10406"/>
                  </a:cubicBezTo>
                  <a:cubicBezTo>
                    <a:pt x="17069" y="3743"/>
                    <a:pt x="26106" y="0"/>
                    <a:pt x="35528" y="0"/>
                  </a:cubicBezTo>
                  <a:close/>
                </a:path>
              </a:pathLst>
            </a:custGeom>
            <a:solidFill>
              <a:srgbClr val="213D10"/>
            </a:solidFill>
          </p:spPr>
          <p:txBody>
            <a:bodyPr/>
            <a:lstStyle/>
            <a:p>
              <a:endParaRPr lang="en-US"/>
            </a:p>
          </p:txBody>
        </p:sp>
        <p:sp>
          <p:nvSpPr>
            <p:cNvPr id="19" name="TextBox 19"/>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20" name="TextBox 20"/>
          <p:cNvSpPr txBox="1"/>
          <p:nvPr/>
        </p:nvSpPr>
        <p:spPr>
          <a:xfrm>
            <a:off x="5656605" y="3676936"/>
            <a:ext cx="2561497" cy="1468415"/>
          </a:xfrm>
          <a:prstGeom prst="rect">
            <a:avLst/>
          </a:prstGeom>
        </p:spPr>
        <p:txBody>
          <a:bodyPr wrap="square" lIns="0" tIns="0" rIns="0" bIns="0" rtlCol="0" anchor="t">
            <a:spAutoFit/>
          </a:bodyPr>
          <a:lstStyle/>
          <a:p>
            <a:pPr algn="ctr">
              <a:lnSpc>
                <a:spcPts val="6020"/>
              </a:lnSpc>
            </a:pPr>
            <a:r>
              <a:rPr lang="en-US" sz="3600" dirty="0">
                <a:solidFill>
                  <a:srgbClr val="FFFFFF"/>
                </a:solidFill>
                <a:latin typeface="Calibri" panose="020F0502020204030204" pitchFamily="34" charset="0"/>
                <a:cs typeface="Calibri" panose="020F0502020204030204" pitchFamily="34" charset="0"/>
              </a:rPr>
              <a:t>September</a:t>
            </a:r>
          </a:p>
          <a:p>
            <a:pPr algn="ctr">
              <a:lnSpc>
                <a:spcPts val="6020"/>
              </a:lnSpc>
            </a:pPr>
            <a:r>
              <a:rPr lang="en-US" sz="3600" dirty="0">
                <a:solidFill>
                  <a:srgbClr val="FFFFFF"/>
                </a:solidFill>
                <a:latin typeface="Calibri" panose="020F0502020204030204" pitchFamily="34" charset="0"/>
                <a:cs typeface="Calibri" panose="020F0502020204030204" pitchFamily="34" charset="0"/>
              </a:rPr>
              <a:t>1</a:t>
            </a:r>
          </a:p>
        </p:txBody>
      </p:sp>
      <p:sp>
        <p:nvSpPr>
          <p:cNvPr id="21" name="AutoShape 21"/>
          <p:cNvSpPr/>
          <p:nvPr/>
        </p:nvSpPr>
        <p:spPr>
          <a:xfrm rot="-15729">
            <a:off x="5471878" y="6002626"/>
            <a:ext cx="3097810" cy="0"/>
          </a:xfrm>
          <a:prstGeom prst="line">
            <a:avLst/>
          </a:prstGeom>
          <a:ln w="38100" cap="flat">
            <a:solidFill>
              <a:srgbClr val="FFBB03"/>
            </a:solidFill>
            <a:prstDash val="solid"/>
            <a:headEnd type="none" w="sm" len="sm"/>
            <a:tailEnd type="none" w="sm" len="sm"/>
          </a:ln>
        </p:spPr>
        <p:txBody>
          <a:bodyPr/>
          <a:lstStyle/>
          <a:p>
            <a:endParaRPr lang="en-US"/>
          </a:p>
        </p:txBody>
      </p:sp>
      <p:grpSp>
        <p:nvGrpSpPr>
          <p:cNvPr id="22" name="Group 22"/>
          <p:cNvGrpSpPr/>
          <p:nvPr/>
        </p:nvGrpSpPr>
        <p:grpSpPr>
          <a:xfrm>
            <a:off x="9418843" y="4225874"/>
            <a:ext cx="3518389" cy="5032426"/>
            <a:chOff x="0" y="0"/>
            <a:chExt cx="926654" cy="1325413"/>
          </a:xfrm>
        </p:grpSpPr>
        <p:sp>
          <p:nvSpPr>
            <p:cNvPr id="23" name="Freeform 23"/>
            <p:cNvSpPr/>
            <p:nvPr/>
          </p:nvSpPr>
          <p:spPr>
            <a:xfrm>
              <a:off x="0" y="0"/>
              <a:ext cx="926654" cy="1325413"/>
            </a:xfrm>
            <a:custGeom>
              <a:avLst/>
              <a:gdLst/>
              <a:ahLst/>
              <a:cxnLst/>
              <a:rect l="l" t="t" r="r" b="b"/>
              <a:pathLst>
                <a:path w="926654" h="1325413">
                  <a:moveTo>
                    <a:pt x="22004" y="0"/>
                  </a:moveTo>
                  <a:lnTo>
                    <a:pt x="904650" y="0"/>
                  </a:lnTo>
                  <a:cubicBezTo>
                    <a:pt x="910486" y="0"/>
                    <a:pt x="916083" y="2318"/>
                    <a:pt x="920209" y="6445"/>
                  </a:cubicBezTo>
                  <a:cubicBezTo>
                    <a:pt x="924336" y="10571"/>
                    <a:pt x="926654" y="16168"/>
                    <a:pt x="926654" y="22004"/>
                  </a:cubicBezTo>
                  <a:lnTo>
                    <a:pt x="926654" y="1303408"/>
                  </a:lnTo>
                  <a:cubicBezTo>
                    <a:pt x="926654" y="1309244"/>
                    <a:pt x="924336" y="1314841"/>
                    <a:pt x="920209" y="1318968"/>
                  </a:cubicBezTo>
                  <a:cubicBezTo>
                    <a:pt x="916083" y="1323094"/>
                    <a:pt x="910486" y="1325413"/>
                    <a:pt x="904650" y="1325413"/>
                  </a:cubicBezTo>
                  <a:lnTo>
                    <a:pt x="22004" y="1325413"/>
                  </a:lnTo>
                  <a:cubicBezTo>
                    <a:pt x="16168" y="1325413"/>
                    <a:pt x="10571" y="1323094"/>
                    <a:pt x="6445" y="1318968"/>
                  </a:cubicBezTo>
                  <a:cubicBezTo>
                    <a:pt x="2318" y="1314841"/>
                    <a:pt x="0" y="1309244"/>
                    <a:pt x="0" y="1303408"/>
                  </a:cubicBezTo>
                  <a:lnTo>
                    <a:pt x="0" y="22004"/>
                  </a:lnTo>
                  <a:cubicBezTo>
                    <a:pt x="0" y="16168"/>
                    <a:pt x="2318" y="10571"/>
                    <a:pt x="6445" y="6445"/>
                  </a:cubicBezTo>
                  <a:cubicBezTo>
                    <a:pt x="10571" y="2318"/>
                    <a:pt x="16168" y="0"/>
                    <a:pt x="22004" y="0"/>
                  </a:cubicBezTo>
                  <a:close/>
                </a:path>
              </a:pathLst>
            </a:custGeom>
            <a:solidFill>
              <a:srgbClr val="2A4B16">
                <a:alpha val="80000"/>
              </a:srgbClr>
            </a:solidFill>
            <a:ln>
              <a:noFill/>
            </a:ln>
          </p:spPr>
          <p:txBody>
            <a:bodyPr/>
            <a:lstStyle/>
            <a:p>
              <a:endParaRPr lang="en-US"/>
            </a:p>
          </p:txBody>
        </p:sp>
        <p:sp>
          <p:nvSpPr>
            <p:cNvPr id="24" name="TextBox 24"/>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25" name="TextBox 25"/>
          <p:cNvSpPr txBox="1"/>
          <p:nvPr/>
        </p:nvSpPr>
        <p:spPr>
          <a:xfrm>
            <a:off x="9722686" y="6181163"/>
            <a:ext cx="2910704" cy="907364"/>
          </a:xfrm>
          <a:prstGeom prst="rect">
            <a:avLst/>
          </a:prstGeom>
        </p:spPr>
        <p:txBody>
          <a:bodyPr lIns="0" tIns="0" rIns="0" bIns="0" rtlCol="0" anchor="t">
            <a:spAutoFit/>
          </a:bodyPr>
          <a:lstStyle/>
          <a:p>
            <a:pPr algn="just">
              <a:lnSpc>
                <a:spcPts val="3499"/>
              </a:lnSpc>
            </a:pPr>
            <a:r>
              <a:rPr lang="en-US" sz="3600" dirty="0">
                <a:solidFill>
                  <a:srgbClr val="FFFFFF"/>
                </a:solidFill>
                <a:latin typeface="Calibri" panose="020F0502020204030204" pitchFamily="34" charset="0"/>
                <a:cs typeface="Calibri" panose="020F0502020204030204" pitchFamily="34" charset="0"/>
              </a:rPr>
              <a:t>Start of SFMNP season</a:t>
            </a:r>
          </a:p>
        </p:txBody>
      </p:sp>
      <p:grpSp>
        <p:nvGrpSpPr>
          <p:cNvPr id="26" name="Group 26"/>
          <p:cNvGrpSpPr/>
          <p:nvPr/>
        </p:nvGrpSpPr>
        <p:grpSpPr>
          <a:xfrm>
            <a:off x="10070880" y="3686799"/>
            <a:ext cx="2179091" cy="1405849"/>
            <a:chOff x="0" y="0"/>
            <a:chExt cx="573917" cy="370265"/>
          </a:xfrm>
        </p:grpSpPr>
        <p:sp>
          <p:nvSpPr>
            <p:cNvPr id="27" name="Freeform 27"/>
            <p:cNvSpPr/>
            <p:nvPr/>
          </p:nvSpPr>
          <p:spPr>
            <a:xfrm>
              <a:off x="0" y="0"/>
              <a:ext cx="573917" cy="370265"/>
            </a:xfrm>
            <a:custGeom>
              <a:avLst/>
              <a:gdLst/>
              <a:ahLst/>
              <a:cxnLst/>
              <a:rect l="l" t="t" r="r" b="b"/>
              <a:pathLst>
                <a:path w="573917" h="370265">
                  <a:moveTo>
                    <a:pt x="35528" y="0"/>
                  </a:moveTo>
                  <a:lnTo>
                    <a:pt x="538389" y="0"/>
                  </a:lnTo>
                  <a:cubicBezTo>
                    <a:pt x="558011" y="0"/>
                    <a:pt x="573917" y="15907"/>
                    <a:pt x="573917" y="35528"/>
                  </a:cubicBezTo>
                  <a:lnTo>
                    <a:pt x="573917" y="334737"/>
                  </a:lnTo>
                  <a:cubicBezTo>
                    <a:pt x="573917" y="354358"/>
                    <a:pt x="558011" y="370265"/>
                    <a:pt x="538389" y="370265"/>
                  </a:cubicBezTo>
                  <a:lnTo>
                    <a:pt x="35528" y="370265"/>
                  </a:lnTo>
                  <a:cubicBezTo>
                    <a:pt x="26106" y="370265"/>
                    <a:pt x="17069" y="366522"/>
                    <a:pt x="10406" y="359859"/>
                  </a:cubicBezTo>
                  <a:cubicBezTo>
                    <a:pt x="3743" y="353196"/>
                    <a:pt x="0" y="344159"/>
                    <a:pt x="0" y="334737"/>
                  </a:cubicBezTo>
                  <a:lnTo>
                    <a:pt x="0" y="35528"/>
                  </a:lnTo>
                  <a:cubicBezTo>
                    <a:pt x="0" y="26106"/>
                    <a:pt x="3743" y="17069"/>
                    <a:pt x="10406" y="10406"/>
                  </a:cubicBezTo>
                  <a:cubicBezTo>
                    <a:pt x="17069" y="3743"/>
                    <a:pt x="26106" y="0"/>
                    <a:pt x="35528" y="0"/>
                  </a:cubicBezTo>
                  <a:close/>
                </a:path>
              </a:pathLst>
            </a:custGeom>
            <a:solidFill>
              <a:srgbClr val="213D10"/>
            </a:solidFill>
          </p:spPr>
          <p:txBody>
            <a:bodyPr/>
            <a:lstStyle/>
            <a:p>
              <a:endParaRPr lang="en-US"/>
            </a:p>
          </p:txBody>
        </p:sp>
        <p:sp>
          <p:nvSpPr>
            <p:cNvPr id="28" name="TextBox 28"/>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29" name="TextBox 29"/>
          <p:cNvSpPr txBox="1"/>
          <p:nvPr/>
        </p:nvSpPr>
        <p:spPr>
          <a:xfrm>
            <a:off x="10035654" y="3676936"/>
            <a:ext cx="2214317" cy="1499770"/>
          </a:xfrm>
          <a:prstGeom prst="rect">
            <a:avLst/>
          </a:prstGeom>
        </p:spPr>
        <p:txBody>
          <a:bodyPr lIns="0" tIns="0" rIns="0" bIns="0" rtlCol="0" anchor="t">
            <a:spAutoFit/>
          </a:bodyPr>
          <a:lstStyle/>
          <a:p>
            <a:pPr algn="ctr">
              <a:lnSpc>
                <a:spcPts val="6020"/>
              </a:lnSpc>
            </a:pPr>
            <a:r>
              <a:rPr lang="en-US" sz="3600" dirty="0">
                <a:solidFill>
                  <a:srgbClr val="FFFFFF"/>
                </a:solidFill>
                <a:latin typeface="Calibri" panose="020F0502020204030204" pitchFamily="34" charset="0"/>
                <a:cs typeface="Calibri" panose="020F0502020204030204" pitchFamily="34" charset="0"/>
              </a:rPr>
              <a:t>May</a:t>
            </a:r>
          </a:p>
          <a:p>
            <a:pPr algn="ctr">
              <a:lnSpc>
                <a:spcPts val="6020"/>
              </a:lnSpc>
            </a:pPr>
            <a:r>
              <a:rPr lang="en-US" sz="3600" dirty="0">
                <a:solidFill>
                  <a:srgbClr val="FFFFFF"/>
                </a:solidFill>
                <a:latin typeface="Calibri" panose="020F0502020204030204" pitchFamily="34" charset="0"/>
                <a:cs typeface="Calibri" panose="020F0502020204030204" pitchFamily="34" charset="0"/>
              </a:rPr>
              <a:t>1</a:t>
            </a:r>
          </a:p>
        </p:txBody>
      </p:sp>
      <p:sp>
        <p:nvSpPr>
          <p:cNvPr id="30" name="AutoShape 30"/>
          <p:cNvSpPr/>
          <p:nvPr/>
        </p:nvSpPr>
        <p:spPr>
          <a:xfrm rot="-15729">
            <a:off x="9629133" y="6002626"/>
            <a:ext cx="3097810" cy="0"/>
          </a:xfrm>
          <a:prstGeom prst="line">
            <a:avLst/>
          </a:prstGeom>
          <a:ln w="38100" cap="flat">
            <a:solidFill>
              <a:srgbClr val="FFBB03"/>
            </a:solidFill>
            <a:prstDash val="solid"/>
            <a:headEnd type="none" w="sm" len="sm"/>
            <a:tailEnd type="none" w="sm" len="sm"/>
          </a:ln>
        </p:spPr>
        <p:txBody>
          <a:bodyPr/>
          <a:lstStyle/>
          <a:p>
            <a:endParaRPr lang="en-US"/>
          </a:p>
        </p:txBody>
      </p:sp>
      <p:grpSp>
        <p:nvGrpSpPr>
          <p:cNvPr id="31" name="Group 31"/>
          <p:cNvGrpSpPr/>
          <p:nvPr/>
        </p:nvGrpSpPr>
        <p:grpSpPr>
          <a:xfrm>
            <a:off x="13740911" y="4225874"/>
            <a:ext cx="3518389" cy="5032426"/>
            <a:chOff x="0" y="0"/>
            <a:chExt cx="926654" cy="1325413"/>
          </a:xfrm>
        </p:grpSpPr>
        <p:sp>
          <p:nvSpPr>
            <p:cNvPr id="32" name="Freeform 32"/>
            <p:cNvSpPr/>
            <p:nvPr/>
          </p:nvSpPr>
          <p:spPr>
            <a:xfrm>
              <a:off x="0" y="0"/>
              <a:ext cx="926654" cy="1325413"/>
            </a:xfrm>
            <a:custGeom>
              <a:avLst/>
              <a:gdLst/>
              <a:ahLst/>
              <a:cxnLst/>
              <a:rect l="l" t="t" r="r" b="b"/>
              <a:pathLst>
                <a:path w="926654" h="1325413">
                  <a:moveTo>
                    <a:pt x="22004" y="0"/>
                  </a:moveTo>
                  <a:lnTo>
                    <a:pt x="904650" y="0"/>
                  </a:lnTo>
                  <a:cubicBezTo>
                    <a:pt x="910486" y="0"/>
                    <a:pt x="916083" y="2318"/>
                    <a:pt x="920209" y="6445"/>
                  </a:cubicBezTo>
                  <a:cubicBezTo>
                    <a:pt x="924336" y="10571"/>
                    <a:pt x="926654" y="16168"/>
                    <a:pt x="926654" y="22004"/>
                  </a:cubicBezTo>
                  <a:lnTo>
                    <a:pt x="926654" y="1303408"/>
                  </a:lnTo>
                  <a:cubicBezTo>
                    <a:pt x="926654" y="1309244"/>
                    <a:pt x="924336" y="1314841"/>
                    <a:pt x="920209" y="1318968"/>
                  </a:cubicBezTo>
                  <a:cubicBezTo>
                    <a:pt x="916083" y="1323094"/>
                    <a:pt x="910486" y="1325413"/>
                    <a:pt x="904650" y="1325413"/>
                  </a:cubicBezTo>
                  <a:lnTo>
                    <a:pt x="22004" y="1325413"/>
                  </a:lnTo>
                  <a:cubicBezTo>
                    <a:pt x="16168" y="1325413"/>
                    <a:pt x="10571" y="1323094"/>
                    <a:pt x="6445" y="1318968"/>
                  </a:cubicBezTo>
                  <a:cubicBezTo>
                    <a:pt x="2318" y="1314841"/>
                    <a:pt x="0" y="1309244"/>
                    <a:pt x="0" y="1303408"/>
                  </a:cubicBezTo>
                  <a:lnTo>
                    <a:pt x="0" y="22004"/>
                  </a:lnTo>
                  <a:cubicBezTo>
                    <a:pt x="0" y="16168"/>
                    <a:pt x="2318" y="10571"/>
                    <a:pt x="6445" y="6445"/>
                  </a:cubicBezTo>
                  <a:cubicBezTo>
                    <a:pt x="10571" y="2318"/>
                    <a:pt x="16168" y="0"/>
                    <a:pt x="22004" y="0"/>
                  </a:cubicBezTo>
                  <a:close/>
                </a:path>
              </a:pathLst>
            </a:custGeom>
            <a:solidFill>
              <a:srgbClr val="2A4B16">
                <a:alpha val="80000"/>
              </a:srgbClr>
            </a:solidFill>
            <a:ln>
              <a:noFill/>
            </a:ln>
          </p:spPr>
          <p:txBody>
            <a:bodyPr/>
            <a:lstStyle/>
            <a:p>
              <a:endParaRPr lang="en-US"/>
            </a:p>
          </p:txBody>
        </p:sp>
        <p:sp>
          <p:nvSpPr>
            <p:cNvPr id="33" name="TextBox 33"/>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34" name="TextBox 34"/>
          <p:cNvSpPr txBox="1"/>
          <p:nvPr/>
        </p:nvSpPr>
        <p:spPr>
          <a:xfrm>
            <a:off x="14044753" y="6181163"/>
            <a:ext cx="2910704" cy="907364"/>
          </a:xfrm>
          <a:prstGeom prst="rect">
            <a:avLst/>
          </a:prstGeom>
        </p:spPr>
        <p:txBody>
          <a:bodyPr lIns="0" tIns="0" rIns="0" bIns="0" rtlCol="0" anchor="t">
            <a:spAutoFit/>
          </a:bodyPr>
          <a:lstStyle/>
          <a:p>
            <a:pPr algn="just">
              <a:lnSpc>
                <a:spcPts val="3499"/>
              </a:lnSpc>
            </a:pPr>
            <a:r>
              <a:rPr lang="en-US" sz="3600" dirty="0">
                <a:solidFill>
                  <a:srgbClr val="FFFFFF"/>
                </a:solidFill>
                <a:latin typeface="Calibri" panose="020F0502020204030204" pitchFamily="34" charset="0"/>
                <a:cs typeface="Calibri" panose="020F0502020204030204" pitchFamily="34" charset="0"/>
              </a:rPr>
              <a:t>End of SFMNP season</a:t>
            </a:r>
          </a:p>
        </p:txBody>
      </p:sp>
      <p:grpSp>
        <p:nvGrpSpPr>
          <p:cNvPr id="35" name="Group 35"/>
          <p:cNvGrpSpPr/>
          <p:nvPr/>
        </p:nvGrpSpPr>
        <p:grpSpPr>
          <a:xfrm>
            <a:off x="14392947" y="3686799"/>
            <a:ext cx="2179091" cy="1405849"/>
            <a:chOff x="0" y="0"/>
            <a:chExt cx="573917" cy="370265"/>
          </a:xfrm>
        </p:grpSpPr>
        <p:sp>
          <p:nvSpPr>
            <p:cNvPr id="36" name="Freeform 36"/>
            <p:cNvSpPr/>
            <p:nvPr/>
          </p:nvSpPr>
          <p:spPr>
            <a:xfrm>
              <a:off x="0" y="0"/>
              <a:ext cx="573917" cy="370265"/>
            </a:xfrm>
            <a:custGeom>
              <a:avLst/>
              <a:gdLst/>
              <a:ahLst/>
              <a:cxnLst/>
              <a:rect l="l" t="t" r="r" b="b"/>
              <a:pathLst>
                <a:path w="573917" h="370265">
                  <a:moveTo>
                    <a:pt x="35528" y="0"/>
                  </a:moveTo>
                  <a:lnTo>
                    <a:pt x="538389" y="0"/>
                  </a:lnTo>
                  <a:cubicBezTo>
                    <a:pt x="558011" y="0"/>
                    <a:pt x="573917" y="15907"/>
                    <a:pt x="573917" y="35528"/>
                  </a:cubicBezTo>
                  <a:lnTo>
                    <a:pt x="573917" y="334737"/>
                  </a:lnTo>
                  <a:cubicBezTo>
                    <a:pt x="573917" y="354358"/>
                    <a:pt x="558011" y="370265"/>
                    <a:pt x="538389" y="370265"/>
                  </a:cubicBezTo>
                  <a:lnTo>
                    <a:pt x="35528" y="370265"/>
                  </a:lnTo>
                  <a:cubicBezTo>
                    <a:pt x="26106" y="370265"/>
                    <a:pt x="17069" y="366522"/>
                    <a:pt x="10406" y="359859"/>
                  </a:cubicBezTo>
                  <a:cubicBezTo>
                    <a:pt x="3743" y="353196"/>
                    <a:pt x="0" y="344159"/>
                    <a:pt x="0" y="334737"/>
                  </a:cubicBezTo>
                  <a:lnTo>
                    <a:pt x="0" y="35528"/>
                  </a:lnTo>
                  <a:cubicBezTo>
                    <a:pt x="0" y="26106"/>
                    <a:pt x="3743" y="17069"/>
                    <a:pt x="10406" y="10406"/>
                  </a:cubicBezTo>
                  <a:cubicBezTo>
                    <a:pt x="17069" y="3743"/>
                    <a:pt x="26106" y="0"/>
                    <a:pt x="35528" y="0"/>
                  </a:cubicBezTo>
                  <a:close/>
                </a:path>
              </a:pathLst>
            </a:custGeom>
            <a:solidFill>
              <a:srgbClr val="213D10"/>
            </a:solidFill>
          </p:spPr>
          <p:txBody>
            <a:bodyPr/>
            <a:lstStyle/>
            <a:p>
              <a:endParaRPr lang="en-US"/>
            </a:p>
          </p:txBody>
        </p:sp>
        <p:sp>
          <p:nvSpPr>
            <p:cNvPr id="37" name="TextBox 37"/>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38" name="TextBox 38"/>
          <p:cNvSpPr txBox="1"/>
          <p:nvPr/>
        </p:nvSpPr>
        <p:spPr>
          <a:xfrm>
            <a:off x="14357721" y="3676936"/>
            <a:ext cx="2214317" cy="1468415"/>
          </a:xfrm>
          <a:prstGeom prst="rect">
            <a:avLst/>
          </a:prstGeom>
        </p:spPr>
        <p:txBody>
          <a:bodyPr lIns="0" tIns="0" rIns="0" bIns="0" rtlCol="0" anchor="t">
            <a:spAutoFit/>
          </a:bodyPr>
          <a:lstStyle/>
          <a:p>
            <a:pPr algn="ctr">
              <a:lnSpc>
                <a:spcPts val="6020"/>
              </a:lnSpc>
            </a:pPr>
            <a:r>
              <a:rPr lang="en-US" sz="3600" dirty="0">
                <a:solidFill>
                  <a:srgbClr val="FFFFFF"/>
                </a:solidFill>
                <a:latin typeface="Calibri" panose="020F0502020204030204" pitchFamily="34" charset="0"/>
                <a:cs typeface="Calibri" panose="020F0502020204030204" pitchFamily="34" charset="0"/>
              </a:rPr>
              <a:t>October</a:t>
            </a:r>
          </a:p>
          <a:p>
            <a:pPr algn="ctr">
              <a:lnSpc>
                <a:spcPts val="6020"/>
              </a:lnSpc>
            </a:pPr>
            <a:r>
              <a:rPr lang="en-US" sz="3600" dirty="0">
                <a:solidFill>
                  <a:srgbClr val="FFFFFF"/>
                </a:solidFill>
                <a:latin typeface="Calibri" panose="020F0502020204030204" pitchFamily="34" charset="0"/>
                <a:cs typeface="Calibri" panose="020F0502020204030204" pitchFamily="34" charset="0"/>
              </a:rPr>
              <a:t>31</a:t>
            </a:r>
          </a:p>
        </p:txBody>
      </p:sp>
      <p:sp>
        <p:nvSpPr>
          <p:cNvPr id="39" name="AutoShape 39"/>
          <p:cNvSpPr/>
          <p:nvPr/>
        </p:nvSpPr>
        <p:spPr>
          <a:xfrm rot="-15729">
            <a:off x="13951200" y="6002626"/>
            <a:ext cx="3097810" cy="0"/>
          </a:xfrm>
          <a:prstGeom prst="line">
            <a:avLst/>
          </a:prstGeom>
          <a:ln w="38100" cap="flat">
            <a:solidFill>
              <a:srgbClr val="FFBB03"/>
            </a:solidFill>
            <a:prstDash val="solid"/>
            <a:headEnd type="none" w="sm" len="sm"/>
            <a:tailEnd type="none" w="sm" len="sm"/>
          </a:ln>
        </p:spPr>
        <p:txBody>
          <a:bodyPr/>
          <a:lstStyle/>
          <a:p>
            <a:endParaRPr lang="en-US"/>
          </a:p>
        </p:txBody>
      </p:sp>
      <p:sp>
        <p:nvSpPr>
          <p:cNvPr id="40" name="TextBox 40"/>
          <p:cNvSpPr txBox="1"/>
          <p:nvPr/>
        </p:nvSpPr>
        <p:spPr>
          <a:xfrm>
            <a:off x="1181402" y="1125757"/>
            <a:ext cx="15925196" cy="1300677"/>
          </a:xfrm>
          <a:prstGeom prst="rect">
            <a:avLst/>
          </a:prstGeom>
        </p:spPr>
        <p:txBody>
          <a:bodyPr lIns="0" tIns="0" rIns="0" bIns="0" rtlCol="0" anchor="t">
            <a:spAutoFit/>
          </a:bodyPr>
          <a:lstStyle/>
          <a:p>
            <a:pPr algn="ctr">
              <a:lnSpc>
                <a:spcPts val="11200"/>
              </a:lnSpc>
            </a:pPr>
            <a:r>
              <a:rPr lang="en-US" sz="6600" b="1" dirty="0">
                <a:latin typeface="Calibri" panose="020F0502020204030204" pitchFamily="34" charset="0"/>
                <a:cs typeface="Calibri" panose="020F0502020204030204" pitchFamily="34" charset="0"/>
              </a:rPr>
              <a:t>Distribution Agency Dates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14092"/>
            <a:ext cx="18288000" cy="10287000"/>
          </a:xfrm>
          <a:prstGeom prst="rect">
            <a:avLst/>
          </a:prstGeom>
        </p:spPr>
      </p:pic>
      <p:sp>
        <p:nvSpPr>
          <p:cNvPr id="39" name="TextBox 39"/>
          <p:cNvSpPr txBox="1"/>
          <p:nvPr/>
        </p:nvSpPr>
        <p:spPr>
          <a:xfrm>
            <a:off x="1181402" y="114301"/>
            <a:ext cx="16192198" cy="1436291"/>
          </a:xfrm>
          <a:prstGeom prst="rect">
            <a:avLst/>
          </a:prstGeom>
        </p:spPr>
        <p:txBody>
          <a:bodyPr wrap="square" lIns="0" tIns="0" rIns="0" bIns="0" rtlCol="0" anchor="t">
            <a:spAutoFit/>
          </a:bodyPr>
          <a:lstStyle/>
          <a:p>
            <a:pPr algn="ctr">
              <a:lnSpc>
                <a:spcPts val="11200"/>
              </a:lnSpc>
            </a:pPr>
            <a:r>
              <a:rPr lang="en-US" sz="6600" b="1" dirty="0" err="1">
                <a:latin typeface="Calibri" panose="020F0502020204030204" pitchFamily="34" charset="0"/>
                <a:cs typeface="Calibri" panose="020F0502020204030204" pitchFamily="34" charset="0"/>
              </a:rPr>
              <a:t>SoliMarket</a:t>
            </a:r>
            <a:r>
              <a:rPr lang="en-US" sz="6600" b="1" dirty="0">
                <a:latin typeface="Calibri" panose="020F0502020204030204" pitchFamily="34" charset="0"/>
                <a:cs typeface="Calibri" panose="020F0502020204030204" pitchFamily="34" charset="0"/>
              </a:rPr>
              <a:t> Portal</a:t>
            </a:r>
          </a:p>
        </p:txBody>
      </p:sp>
      <p:sp>
        <p:nvSpPr>
          <p:cNvPr id="56" name="TextBox 55">
            <a:extLst>
              <a:ext uri="{FF2B5EF4-FFF2-40B4-BE49-F238E27FC236}">
                <a16:creationId xmlns:a16="http://schemas.microsoft.com/office/drawing/2014/main" id="{A5E7C49D-C7E2-6137-C4AF-3D78CC113CEF}"/>
              </a:ext>
            </a:extLst>
          </p:cNvPr>
          <p:cNvSpPr txBox="1"/>
          <p:nvPr/>
        </p:nvSpPr>
        <p:spPr>
          <a:xfrm>
            <a:off x="361950" y="2171700"/>
            <a:ext cx="17564100" cy="5509200"/>
          </a:xfrm>
          <a:prstGeom prst="rect">
            <a:avLst/>
          </a:prstGeom>
          <a:solidFill>
            <a:schemeClr val="accent3">
              <a:lumMod val="40000"/>
              <a:lumOff val="60000"/>
            </a:schemeClr>
          </a:solidFill>
        </p:spPr>
        <p:txBody>
          <a:bodyPr wrap="square" rtlCol="0">
            <a:spAutoFit/>
          </a:bodyPr>
          <a:lstStyle/>
          <a:p>
            <a:pPr marL="571500" indent="-571500">
              <a:buFont typeface="Arial" panose="020B0604020202020204" pitchFamily="34" charset="0"/>
              <a:buChar char="•"/>
            </a:pPr>
            <a:r>
              <a:rPr lang="en-US" sz="4400" b="1" dirty="0"/>
              <a:t>Website for distribution agents to assign benefits to qualifying seniors.</a:t>
            </a:r>
          </a:p>
          <a:p>
            <a:pPr marL="571500" indent="-571500">
              <a:buFont typeface="Arial" panose="020B0604020202020204" pitchFamily="34" charset="0"/>
              <a:buChar char="•"/>
            </a:pPr>
            <a:endParaRPr lang="en-US" sz="4400" b="1" dirty="0"/>
          </a:p>
          <a:p>
            <a:pPr marL="571500" indent="-571500">
              <a:buFont typeface="Arial" panose="020B0604020202020204" pitchFamily="34" charset="0"/>
              <a:buChar char="•"/>
            </a:pPr>
            <a:r>
              <a:rPr lang="en-US" sz="4400" b="1" dirty="0"/>
              <a:t>Activation is through invitation only for distribution agents authorized by SFMNP Coordinators or Branch Manager.  A link to activate an account is emailed to user. </a:t>
            </a:r>
          </a:p>
          <a:p>
            <a:pPr marL="571500" indent="-571500">
              <a:buFont typeface="Arial" panose="020B0604020202020204" pitchFamily="34" charset="0"/>
              <a:buChar char="•"/>
            </a:pPr>
            <a:endParaRPr lang="en-US" sz="4400" b="1" dirty="0"/>
          </a:p>
          <a:p>
            <a:pPr marL="571500" indent="-571500">
              <a:buFont typeface="Arial" panose="020B0604020202020204" pitchFamily="34" charset="0"/>
              <a:buChar char="•"/>
            </a:pPr>
            <a:r>
              <a:rPr lang="en-US" sz="4400" b="1" dirty="0"/>
              <a:t>Geofencing only allows seniors and/or proxies to make transactions at designated markets.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38100"/>
            <a:ext cx="18288000" cy="10287000"/>
          </a:xfrm>
          <a:prstGeom prst="rect">
            <a:avLst/>
          </a:prstGeom>
        </p:spPr>
      </p:pic>
      <p:sp>
        <p:nvSpPr>
          <p:cNvPr id="4" name="Freeform 4"/>
          <p:cNvSpPr/>
          <p:nvPr/>
        </p:nvSpPr>
        <p:spPr>
          <a:xfrm>
            <a:off x="2514600" y="2492114"/>
            <a:ext cx="15544800" cy="7382585"/>
          </a:xfrm>
          <a:custGeom>
            <a:avLst/>
            <a:gdLst/>
            <a:ahLst/>
            <a:cxnLst/>
            <a:rect l="l" t="t" r="r" b="b"/>
            <a:pathLst>
              <a:path w="4040296" h="1230832">
                <a:moveTo>
                  <a:pt x="5047" y="0"/>
                </a:moveTo>
                <a:lnTo>
                  <a:pt x="4035250" y="0"/>
                </a:lnTo>
                <a:cubicBezTo>
                  <a:pt x="4038037" y="0"/>
                  <a:pt x="4040296" y="2259"/>
                  <a:pt x="4040296" y="5047"/>
                </a:cubicBezTo>
                <a:lnTo>
                  <a:pt x="4040296" y="1225785"/>
                </a:lnTo>
                <a:cubicBezTo>
                  <a:pt x="4040296" y="1228572"/>
                  <a:pt x="4038037" y="1230832"/>
                  <a:pt x="4035250" y="1230832"/>
                </a:cubicBezTo>
                <a:lnTo>
                  <a:pt x="5047" y="1230832"/>
                </a:lnTo>
                <a:cubicBezTo>
                  <a:pt x="2259" y="1230832"/>
                  <a:pt x="0" y="1228572"/>
                  <a:pt x="0" y="1225785"/>
                </a:cubicBezTo>
                <a:lnTo>
                  <a:pt x="0" y="5047"/>
                </a:lnTo>
                <a:cubicBezTo>
                  <a:pt x="0" y="2259"/>
                  <a:pt x="2259" y="0"/>
                  <a:pt x="5047" y="0"/>
                </a:cubicBezTo>
                <a:close/>
              </a:path>
            </a:pathLst>
          </a:custGeom>
          <a:solidFill>
            <a:schemeClr val="accent3">
              <a:lumMod val="40000"/>
              <a:lumOff val="60000"/>
            </a:schemeClr>
          </a:solidFill>
          <a:ln>
            <a:noFill/>
          </a:ln>
        </p:spPr>
        <p:txBody>
          <a:bodyPr/>
          <a:lstStyle/>
          <a:p>
            <a:endParaRPr lang="en-US"/>
          </a:p>
        </p:txBody>
      </p:sp>
      <p:sp>
        <p:nvSpPr>
          <p:cNvPr id="10" name="TextBox 10"/>
          <p:cNvSpPr txBox="1"/>
          <p:nvPr/>
        </p:nvSpPr>
        <p:spPr>
          <a:xfrm>
            <a:off x="1181402" y="1125757"/>
            <a:ext cx="15925196" cy="1300677"/>
          </a:xfrm>
          <a:prstGeom prst="rect">
            <a:avLst/>
          </a:prstGeom>
        </p:spPr>
        <p:txBody>
          <a:bodyPr lIns="0" tIns="0" rIns="0" bIns="0" rtlCol="0" anchor="t">
            <a:spAutoFit/>
          </a:bodyPr>
          <a:lstStyle/>
          <a:p>
            <a:pPr algn="ctr">
              <a:lnSpc>
                <a:spcPts val="11200"/>
              </a:lnSpc>
            </a:pPr>
            <a:r>
              <a:rPr lang="en-US" sz="6600" b="1" dirty="0">
                <a:latin typeface="Calibri" panose="020F0502020204030204" pitchFamily="34" charset="0"/>
                <a:cs typeface="Calibri" panose="020F0502020204030204" pitchFamily="34" charset="0"/>
              </a:rPr>
              <a:t>Benefit Cards</a:t>
            </a:r>
          </a:p>
        </p:txBody>
      </p:sp>
      <p:pic>
        <p:nvPicPr>
          <p:cNvPr id="24" name="Picture 24"/>
          <p:cNvPicPr>
            <a:picLocks noChangeAspect="1"/>
          </p:cNvPicPr>
          <p:nvPr/>
        </p:nvPicPr>
        <p:blipFill>
          <a:blip r:embed="rId3"/>
          <a:srcRect/>
          <a:stretch>
            <a:fillRect/>
          </a:stretch>
        </p:blipFill>
        <p:spPr>
          <a:xfrm>
            <a:off x="228600" y="5579045"/>
            <a:ext cx="5403571" cy="3443785"/>
          </a:xfrm>
          <a:prstGeom prst="rect">
            <a:avLst/>
          </a:prstGeom>
        </p:spPr>
      </p:pic>
      <p:sp>
        <p:nvSpPr>
          <p:cNvPr id="25" name="TextBox 25"/>
          <p:cNvSpPr txBox="1"/>
          <p:nvPr/>
        </p:nvSpPr>
        <p:spPr>
          <a:xfrm>
            <a:off x="5403571" y="3105345"/>
            <a:ext cx="11703027" cy="6769354"/>
          </a:xfrm>
          <a:prstGeom prst="rect">
            <a:avLst/>
          </a:prstGeom>
        </p:spPr>
        <p:txBody>
          <a:bodyPr wrap="square" lIns="0" tIns="0" rIns="0" bIns="0" rtlCol="0" anchor="t">
            <a:spAutoFit/>
          </a:bodyPr>
          <a:lstStyle/>
          <a:p>
            <a:pPr marL="539749" lvl="1" indent="-269875">
              <a:lnSpc>
                <a:spcPts val="3499"/>
              </a:lnSpc>
              <a:buFont typeface="Arial"/>
              <a:buChar char="•"/>
            </a:pPr>
            <a:r>
              <a:rPr lang="en-US" sz="4400" b="1" dirty="0">
                <a:latin typeface="Calibri" panose="020F0502020204030204" pitchFamily="34" charset="0"/>
                <a:cs typeface="Calibri" panose="020F0502020204030204" pitchFamily="34" charset="0"/>
              </a:rPr>
              <a:t>The shopper card is similar in form to a standard credit/debit card.</a:t>
            </a:r>
          </a:p>
          <a:p>
            <a:pPr marL="539749" lvl="1" indent="-269875">
              <a:lnSpc>
                <a:spcPts val="3499"/>
              </a:lnSpc>
              <a:buFont typeface="Arial"/>
              <a:buChar char="•"/>
            </a:pPr>
            <a:endParaRPr lang="en-US" sz="44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4400" b="1" dirty="0">
                <a:latin typeface="Calibri" panose="020F0502020204030204" pitchFamily="34" charset="0"/>
                <a:cs typeface="Calibri" panose="020F0502020204030204" pitchFamily="34" charset="0"/>
              </a:rPr>
              <a:t>It is custom printed according to the state requirements.</a:t>
            </a:r>
          </a:p>
          <a:p>
            <a:pPr marL="539749" lvl="1" indent="-269875">
              <a:lnSpc>
                <a:spcPts val="3499"/>
              </a:lnSpc>
              <a:buFont typeface="Arial"/>
              <a:buChar char="•"/>
            </a:pPr>
            <a:endParaRPr lang="en-US" sz="44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4400" b="1" dirty="0">
                <a:latin typeface="Calibri" panose="020F0502020204030204" pitchFamily="34" charset="0"/>
                <a:cs typeface="Calibri" panose="020F0502020204030204" pitchFamily="34" charset="0"/>
              </a:rPr>
              <a:t>Each card is unique with a 16-digit account number and QR code.</a:t>
            </a:r>
          </a:p>
          <a:p>
            <a:pPr marL="539749" lvl="1" indent="-269875">
              <a:lnSpc>
                <a:spcPts val="3499"/>
              </a:lnSpc>
              <a:buFont typeface="Arial"/>
              <a:buChar char="•"/>
            </a:pPr>
            <a:endParaRPr lang="en-US" sz="44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4400" b="1" dirty="0">
                <a:latin typeface="Calibri" panose="020F0502020204030204" pitchFamily="34" charset="0"/>
                <a:cs typeface="Calibri" panose="020F0502020204030204" pitchFamily="34" charset="0"/>
              </a:rPr>
              <a:t>The 2-digit code (number) above the 16-digit card number is required to be entered into the computer application.  Also the entire number needs to be on the application/eligibility form and issuance log. </a:t>
            </a:r>
          </a:p>
          <a:p>
            <a:pPr marL="539749" lvl="1" indent="-269875">
              <a:lnSpc>
                <a:spcPts val="3499"/>
              </a:lnSpc>
              <a:buFont typeface="Arial"/>
              <a:buChar char="•"/>
            </a:pPr>
            <a:endParaRPr lang="en-US" sz="44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A0D9F75-0F7F-A740-EB6E-B914C2127FD0}"/>
              </a:ext>
            </a:extLst>
          </p:cNvPr>
          <p:cNvSpPr txBox="1"/>
          <p:nvPr/>
        </p:nvSpPr>
        <p:spPr>
          <a:xfrm>
            <a:off x="1186869" y="8115300"/>
            <a:ext cx="418704" cy="369332"/>
          </a:xfrm>
          <a:prstGeom prst="rect">
            <a:avLst/>
          </a:prstGeom>
          <a:noFill/>
        </p:spPr>
        <p:txBody>
          <a:bodyPr wrap="none" rtlCol="0">
            <a:spAutoFit/>
          </a:bodyPr>
          <a:lstStyle/>
          <a:p>
            <a:r>
              <a:rPr lang="en-US" dirty="0"/>
              <a:t>25</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4" name="Freeform 4"/>
          <p:cNvSpPr/>
          <p:nvPr/>
        </p:nvSpPr>
        <p:spPr>
          <a:xfrm>
            <a:off x="2590800" y="2426434"/>
            <a:ext cx="15240000" cy="6603265"/>
          </a:xfrm>
          <a:custGeom>
            <a:avLst/>
            <a:gdLst/>
            <a:ahLst/>
            <a:cxnLst/>
            <a:rect l="l" t="t" r="r" b="b"/>
            <a:pathLst>
              <a:path w="4040296" h="1230832">
                <a:moveTo>
                  <a:pt x="5047" y="0"/>
                </a:moveTo>
                <a:lnTo>
                  <a:pt x="4035250" y="0"/>
                </a:lnTo>
                <a:cubicBezTo>
                  <a:pt x="4038037" y="0"/>
                  <a:pt x="4040296" y="2259"/>
                  <a:pt x="4040296" y="5047"/>
                </a:cubicBezTo>
                <a:lnTo>
                  <a:pt x="4040296" y="1225785"/>
                </a:lnTo>
                <a:cubicBezTo>
                  <a:pt x="4040296" y="1228572"/>
                  <a:pt x="4038037" y="1230832"/>
                  <a:pt x="4035250" y="1230832"/>
                </a:cubicBezTo>
                <a:lnTo>
                  <a:pt x="5047" y="1230832"/>
                </a:lnTo>
                <a:cubicBezTo>
                  <a:pt x="2259" y="1230832"/>
                  <a:pt x="0" y="1228572"/>
                  <a:pt x="0" y="1225785"/>
                </a:cubicBezTo>
                <a:lnTo>
                  <a:pt x="0" y="5047"/>
                </a:lnTo>
                <a:cubicBezTo>
                  <a:pt x="0" y="2259"/>
                  <a:pt x="2259" y="0"/>
                  <a:pt x="5047" y="0"/>
                </a:cubicBezTo>
                <a:close/>
              </a:path>
            </a:pathLst>
          </a:custGeom>
          <a:solidFill>
            <a:schemeClr val="accent3">
              <a:lumMod val="40000"/>
              <a:lumOff val="60000"/>
            </a:schemeClr>
          </a:solidFill>
          <a:ln>
            <a:noFill/>
          </a:ln>
        </p:spPr>
        <p:txBody>
          <a:bodyPr/>
          <a:lstStyle/>
          <a:p>
            <a:endParaRPr lang="en-US"/>
          </a:p>
        </p:txBody>
      </p:sp>
      <p:sp>
        <p:nvSpPr>
          <p:cNvPr id="10" name="TextBox 10"/>
          <p:cNvSpPr txBox="1"/>
          <p:nvPr/>
        </p:nvSpPr>
        <p:spPr>
          <a:xfrm>
            <a:off x="1181402" y="1125757"/>
            <a:ext cx="15925196" cy="1300677"/>
          </a:xfrm>
          <a:prstGeom prst="rect">
            <a:avLst/>
          </a:prstGeom>
        </p:spPr>
        <p:txBody>
          <a:bodyPr lIns="0" tIns="0" rIns="0" bIns="0" rtlCol="0" anchor="t">
            <a:spAutoFit/>
          </a:bodyPr>
          <a:lstStyle/>
          <a:p>
            <a:pPr algn="ctr">
              <a:lnSpc>
                <a:spcPts val="11200"/>
              </a:lnSpc>
            </a:pPr>
            <a:r>
              <a:rPr lang="en-US" sz="6600" b="1" dirty="0">
                <a:latin typeface="Calibri" panose="020F0502020204030204" pitchFamily="34" charset="0"/>
                <a:cs typeface="Calibri" panose="020F0502020204030204" pitchFamily="34" charset="0"/>
              </a:rPr>
              <a:t>Benefit Cards</a:t>
            </a:r>
          </a:p>
        </p:txBody>
      </p:sp>
      <p:pic>
        <p:nvPicPr>
          <p:cNvPr id="24" name="Picture 24"/>
          <p:cNvPicPr>
            <a:picLocks noChangeAspect="1"/>
          </p:cNvPicPr>
          <p:nvPr/>
        </p:nvPicPr>
        <p:blipFill>
          <a:blip r:embed="rId3"/>
          <a:srcRect/>
          <a:stretch>
            <a:fillRect/>
          </a:stretch>
        </p:blipFill>
        <p:spPr>
          <a:xfrm>
            <a:off x="152400" y="3924300"/>
            <a:ext cx="5403571" cy="3443785"/>
          </a:xfrm>
          <a:prstGeom prst="rect">
            <a:avLst/>
          </a:prstGeom>
        </p:spPr>
      </p:pic>
      <p:sp>
        <p:nvSpPr>
          <p:cNvPr id="25" name="TextBox 25"/>
          <p:cNvSpPr txBox="1"/>
          <p:nvPr/>
        </p:nvSpPr>
        <p:spPr>
          <a:xfrm>
            <a:off x="5403571" y="3105345"/>
            <a:ext cx="11703027" cy="5422831"/>
          </a:xfrm>
          <a:prstGeom prst="rect">
            <a:avLst/>
          </a:prstGeom>
        </p:spPr>
        <p:txBody>
          <a:bodyPr wrap="square" lIns="0" tIns="0" rIns="0" bIns="0" rtlCol="0" anchor="t">
            <a:spAutoFit/>
          </a:bodyPr>
          <a:lstStyle/>
          <a:p>
            <a:pPr marL="539749" lvl="1" indent="-269875">
              <a:lnSpc>
                <a:spcPts val="3499"/>
              </a:lnSpc>
              <a:buFont typeface="Arial"/>
              <a:buChar char="•"/>
            </a:pPr>
            <a:r>
              <a:rPr lang="en-US" sz="4400" b="1" dirty="0">
                <a:latin typeface="Calibri" panose="020F0502020204030204" pitchFamily="34" charset="0"/>
                <a:cs typeface="Calibri" panose="020F0502020204030204" pitchFamily="34" charset="0"/>
              </a:rPr>
              <a:t>The card is secured with a participant PIN code.  The participants PIN code will be the last 4 digits of the 16-digit number.</a:t>
            </a:r>
          </a:p>
          <a:p>
            <a:pPr marL="539749" lvl="1" indent="-269875">
              <a:lnSpc>
                <a:spcPts val="3499"/>
              </a:lnSpc>
              <a:buFont typeface="Arial"/>
              <a:buChar char="•"/>
            </a:pPr>
            <a:endParaRPr lang="en-US" sz="44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4400" b="1" dirty="0">
                <a:latin typeface="Calibri" panose="020F0502020204030204" pitchFamily="34" charset="0"/>
                <a:cs typeface="Calibri" panose="020F0502020204030204" pitchFamily="34" charset="0"/>
              </a:rPr>
              <a:t>To use, the senior or proxy will give to the farmer/vendor to scan the QR code with their device containing the app. </a:t>
            </a:r>
          </a:p>
          <a:p>
            <a:pPr marL="539749" lvl="1" indent="-269875">
              <a:lnSpc>
                <a:spcPts val="3499"/>
              </a:lnSpc>
              <a:buFont typeface="Arial"/>
              <a:buChar char="•"/>
            </a:pPr>
            <a:endParaRPr lang="en-US" sz="44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4400" b="1" dirty="0">
                <a:latin typeface="Calibri" panose="020F0502020204030204" pitchFamily="34" charset="0"/>
                <a:cs typeface="Calibri" panose="020F0502020204030204" pitchFamily="34" charset="0"/>
              </a:rPr>
              <a:t>Transaction may be in any amount, up to the dollar value of benefits on the card.  The transaction does not have to be in whole dollar amounts.</a:t>
            </a:r>
          </a:p>
        </p:txBody>
      </p:sp>
      <p:sp>
        <p:nvSpPr>
          <p:cNvPr id="3" name="TextBox 2">
            <a:extLst>
              <a:ext uri="{FF2B5EF4-FFF2-40B4-BE49-F238E27FC236}">
                <a16:creationId xmlns:a16="http://schemas.microsoft.com/office/drawing/2014/main" id="{A356FBE9-57BF-00CC-CC28-148C1E4F3245}"/>
              </a:ext>
            </a:extLst>
          </p:cNvPr>
          <p:cNvSpPr txBox="1"/>
          <p:nvPr/>
        </p:nvSpPr>
        <p:spPr>
          <a:xfrm>
            <a:off x="1181402" y="6438900"/>
            <a:ext cx="418704" cy="369332"/>
          </a:xfrm>
          <a:prstGeom prst="rect">
            <a:avLst/>
          </a:prstGeom>
          <a:noFill/>
        </p:spPr>
        <p:txBody>
          <a:bodyPr wrap="none" rtlCol="0">
            <a:spAutoFit/>
          </a:bodyPr>
          <a:lstStyle/>
          <a:p>
            <a:r>
              <a:rPr lang="en-US" dirty="0"/>
              <a:t>25</a:t>
            </a:r>
          </a:p>
        </p:txBody>
      </p:sp>
    </p:spTree>
    <p:extLst>
      <p:ext uri="{BB962C8B-B14F-4D97-AF65-F5344CB8AC3E}">
        <p14:creationId xmlns:p14="http://schemas.microsoft.com/office/powerpoint/2010/main" val="2192541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022" b="8022"/>
          <a:stretch>
            <a:fillRect/>
          </a:stretch>
        </p:blipFill>
        <p:spPr>
          <a:xfrm>
            <a:off x="0" y="0"/>
            <a:ext cx="18288000" cy="10287000"/>
          </a:xfrm>
          <a:prstGeom prst="rect">
            <a:avLst/>
          </a:prstGeom>
        </p:spPr>
      </p:pic>
      <p:sp>
        <p:nvSpPr>
          <p:cNvPr id="7" name="TextBox 7"/>
          <p:cNvSpPr txBox="1"/>
          <p:nvPr/>
        </p:nvSpPr>
        <p:spPr>
          <a:xfrm>
            <a:off x="1524000" y="3390900"/>
            <a:ext cx="15240000" cy="4220643"/>
          </a:xfrm>
          <a:prstGeom prst="rect">
            <a:avLst/>
          </a:prstGeom>
          <a:solidFill>
            <a:schemeClr val="bg1">
              <a:lumMod val="95000"/>
            </a:schemeClr>
          </a:solidFill>
        </p:spPr>
        <p:txBody>
          <a:bodyPr wrap="square" lIns="0" tIns="0" rIns="0" bIns="0" rtlCol="0" anchor="t">
            <a:spAutoFit/>
          </a:bodyPr>
          <a:lstStyle/>
          <a:p>
            <a:pPr algn="ctr">
              <a:lnSpc>
                <a:spcPts val="11200"/>
              </a:lnSpc>
            </a:pPr>
            <a:r>
              <a:rPr lang="en-US" sz="8000" b="1" dirty="0">
                <a:latin typeface="+mj-lt"/>
              </a:rPr>
              <a:t>SOLIMARKET RESOURCES</a:t>
            </a:r>
          </a:p>
          <a:p>
            <a:pPr algn="ctr">
              <a:lnSpc>
                <a:spcPts val="11200"/>
              </a:lnSpc>
            </a:pPr>
            <a:r>
              <a:rPr lang="en-US" sz="8000" b="1" dirty="0" err="1">
                <a:latin typeface="+mj-lt"/>
              </a:rPr>
              <a:t>SoliMarket</a:t>
            </a:r>
            <a:r>
              <a:rPr lang="en-US" sz="8000" b="1" dirty="0">
                <a:latin typeface="+mj-lt"/>
              </a:rPr>
              <a:t> support hotline:  214.256.3083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0D86E65-2BD0-5F82-D4E9-CE4B6805FCEC}"/>
              </a:ext>
            </a:extLst>
          </p:cNvPr>
          <p:cNvPicPr>
            <a:picLocks noChangeAspect="1"/>
          </p:cNvPicPr>
          <p:nvPr/>
        </p:nvPicPr>
        <p:blipFill>
          <a:blip r:embed="rId2"/>
          <a:srcRect t="7786" b="7786"/>
          <a:stretch>
            <a:fillRect/>
          </a:stretch>
        </p:blipFill>
        <p:spPr>
          <a:xfrm>
            <a:off x="0" y="10196"/>
            <a:ext cx="18288000" cy="10287000"/>
          </a:xfrm>
          <a:prstGeom prst="rect">
            <a:avLst/>
          </a:prstGeom>
        </p:spPr>
      </p:pic>
      <p:sp>
        <p:nvSpPr>
          <p:cNvPr id="4" name="Title 3">
            <a:extLst>
              <a:ext uri="{FF2B5EF4-FFF2-40B4-BE49-F238E27FC236}">
                <a16:creationId xmlns:a16="http://schemas.microsoft.com/office/drawing/2014/main" id="{F7F3B938-8481-CE98-7FF0-AE41A64C4304}"/>
              </a:ext>
            </a:extLst>
          </p:cNvPr>
          <p:cNvSpPr>
            <a:spLocks noGrp="1"/>
          </p:cNvSpPr>
          <p:nvPr>
            <p:ph type="title"/>
          </p:nvPr>
        </p:nvSpPr>
        <p:spPr>
          <a:xfrm>
            <a:off x="457200" y="274638"/>
            <a:ext cx="17602200" cy="1143000"/>
          </a:xfrm>
        </p:spPr>
        <p:txBody>
          <a:bodyPr/>
          <a:lstStyle/>
          <a:p>
            <a:r>
              <a:rPr lang="en-US" dirty="0"/>
              <a:t>Civil Rights</a:t>
            </a:r>
          </a:p>
        </p:txBody>
      </p:sp>
      <p:sp>
        <p:nvSpPr>
          <p:cNvPr id="6" name="Freeform 4">
            <a:extLst>
              <a:ext uri="{FF2B5EF4-FFF2-40B4-BE49-F238E27FC236}">
                <a16:creationId xmlns:a16="http://schemas.microsoft.com/office/drawing/2014/main" id="{D192C013-4B15-B067-5536-97CB0EF2AABE}"/>
              </a:ext>
            </a:extLst>
          </p:cNvPr>
          <p:cNvSpPr/>
          <p:nvPr/>
        </p:nvSpPr>
        <p:spPr>
          <a:xfrm>
            <a:off x="304800" y="1841867"/>
            <a:ext cx="17754600" cy="8254633"/>
          </a:xfrm>
          <a:custGeom>
            <a:avLst/>
            <a:gdLst/>
            <a:ahLst/>
            <a:cxnLst/>
            <a:rect l="l" t="t" r="r" b="b"/>
            <a:pathLst>
              <a:path w="4040296" h="1230832">
                <a:moveTo>
                  <a:pt x="5047" y="0"/>
                </a:moveTo>
                <a:lnTo>
                  <a:pt x="4035250" y="0"/>
                </a:lnTo>
                <a:cubicBezTo>
                  <a:pt x="4038037" y="0"/>
                  <a:pt x="4040296" y="2259"/>
                  <a:pt x="4040296" y="5047"/>
                </a:cubicBezTo>
                <a:lnTo>
                  <a:pt x="4040296" y="1225785"/>
                </a:lnTo>
                <a:cubicBezTo>
                  <a:pt x="4040296" y="1228572"/>
                  <a:pt x="4038037" y="1230832"/>
                  <a:pt x="4035250" y="1230832"/>
                </a:cubicBezTo>
                <a:lnTo>
                  <a:pt x="5047" y="1230832"/>
                </a:lnTo>
                <a:cubicBezTo>
                  <a:pt x="2259" y="1230832"/>
                  <a:pt x="0" y="1228572"/>
                  <a:pt x="0" y="1225785"/>
                </a:cubicBezTo>
                <a:lnTo>
                  <a:pt x="0" y="5047"/>
                </a:lnTo>
                <a:cubicBezTo>
                  <a:pt x="0" y="2259"/>
                  <a:pt x="2259" y="0"/>
                  <a:pt x="5047" y="0"/>
                </a:cubicBezTo>
                <a:close/>
              </a:path>
            </a:pathLst>
          </a:custGeom>
          <a:solidFill>
            <a:schemeClr val="accent3">
              <a:lumMod val="40000"/>
              <a:lumOff val="60000"/>
            </a:schemeClr>
          </a:solidFill>
          <a:ln>
            <a:noFill/>
          </a:ln>
        </p:spPr>
        <p:txBody>
          <a:bodyPr/>
          <a:lstStyle/>
          <a:p>
            <a:r>
              <a:rPr lang="en-US" sz="2400" dirty="0"/>
              <a:t>In accordance with federal civil rights law and U.S. Department of Agriculture (USDA) civil rights regulations and policies, this institution is prohibited from discriminating on the basis of race, color, national origin</a:t>
            </a:r>
            <a:r>
              <a:rPr lang="en-US" sz="2400"/>
              <a:t>, sex, </a:t>
            </a:r>
            <a:r>
              <a:rPr lang="en-US" sz="2400" dirty="0"/>
              <a:t>disability, age, or reprisal or retaliation for prior civil rights activity.</a:t>
            </a:r>
          </a:p>
          <a:p>
            <a:r>
              <a:rPr lang="en-US" sz="2400" dirty="0"/>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r>
              <a:rPr lang="en-US" sz="2400" dirty="0"/>
              <a:t>To file a program discrimination complaint, a Complainant should complete a Form AD-3027, USDA Program Discrimination Complaint Form which can be obtained online at: https://www.usda.gov/sites/default/files/documents/USDA-OASCR%20P-Complaint-Form-0508-0002-508-11-28-17Fax2Mail.pdf,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r>
              <a:rPr lang="en-US" sz="2400" dirty="0"/>
              <a:t>1. mail:</a:t>
            </a:r>
          </a:p>
          <a:p>
            <a:r>
              <a:rPr lang="en-US" sz="2400" dirty="0"/>
              <a:t>U.S. Department of Agriculture</a:t>
            </a:r>
          </a:p>
          <a:p>
            <a:r>
              <a:rPr lang="en-US" sz="2400" dirty="0"/>
              <a:t>Office of the Assistant Secretary for Civil Rights</a:t>
            </a:r>
          </a:p>
          <a:p>
            <a:r>
              <a:rPr lang="en-US" sz="2400" dirty="0"/>
              <a:t>1400 Independence Avenue, SW                                     </a:t>
            </a:r>
          </a:p>
          <a:p>
            <a:r>
              <a:rPr lang="en-US" sz="2400" dirty="0"/>
              <a:t>Washington, D.C. 20250-9410; or</a:t>
            </a:r>
          </a:p>
          <a:p>
            <a:r>
              <a:rPr lang="en-US" sz="2400" dirty="0"/>
              <a:t>2. fax:</a:t>
            </a:r>
          </a:p>
          <a:p>
            <a:r>
              <a:rPr lang="en-US" sz="2400" dirty="0"/>
              <a:t>(833) 256-1665 or (202) 690-7442; or</a:t>
            </a:r>
          </a:p>
          <a:p>
            <a:r>
              <a:rPr lang="en-US" sz="2400" dirty="0"/>
              <a:t>3. email:</a:t>
            </a:r>
          </a:p>
          <a:p>
            <a:r>
              <a:rPr lang="en-US" sz="2400" dirty="0"/>
              <a:t>program.intake@usda.gov                                                                                                       This institution is an equal opportunity provider.</a:t>
            </a:r>
          </a:p>
        </p:txBody>
      </p:sp>
    </p:spTree>
    <p:extLst>
      <p:ext uri="{BB962C8B-B14F-4D97-AF65-F5344CB8AC3E}">
        <p14:creationId xmlns:p14="http://schemas.microsoft.com/office/powerpoint/2010/main" val="3137818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C8187-D282-ED2E-3531-A3495343AF48}"/>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FADE28EC-AF78-C854-0A2C-626402AFA795}"/>
              </a:ext>
            </a:extLst>
          </p:cNvPr>
          <p:cNvPicPr>
            <a:picLocks noChangeAspect="1"/>
          </p:cNvPicPr>
          <p:nvPr/>
        </p:nvPicPr>
        <p:blipFill>
          <a:blip r:embed="rId2"/>
          <a:srcRect t="7786" b="7786"/>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45855327-6B01-2151-4050-4583FFDB21C9}"/>
              </a:ext>
            </a:extLst>
          </p:cNvPr>
          <p:cNvSpPr txBox="1"/>
          <p:nvPr/>
        </p:nvSpPr>
        <p:spPr>
          <a:xfrm>
            <a:off x="3352800" y="1638300"/>
            <a:ext cx="11963400" cy="1107996"/>
          </a:xfrm>
          <a:prstGeom prst="rect">
            <a:avLst/>
          </a:prstGeom>
          <a:noFill/>
        </p:spPr>
        <p:txBody>
          <a:bodyPr wrap="square" rtlCol="0">
            <a:spAutoFit/>
          </a:bodyPr>
          <a:lstStyle/>
          <a:p>
            <a:pPr algn="ctr"/>
            <a:r>
              <a:rPr lang="en-US" sz="6600" b="1" dirty="0"/>
              <a:t>Questions?</a:t>
            </a:r>
          </a:p>
        </p:txBody>
      </p:sp>
    </p:spTree>
    <p:extLst>
      <p:ext uri="{BB962C8B-B14F-4D97-AF65-F5344CB8AC3E}">
        <p14:creationId xmlns:p14="http://schemas.microsoft.com/office/powerpoint/2010/main" val="2620287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5651"/>
          <a:stretch>
            <a:fillRect/>
          </a:stretch>
        </p:blipFill>
        <p:spPr>
          <a:xfrm>
            <a:off x="0" y="0"/>
            <a:ext cx="18288000" cy="10287000"/>
          </a:xfrm>
          <a:prstGeom prst="rect">
            <a:avLst/>
          </a:prstGeom>
        </p:spPr>
      </p:pic>
      <p:sp>
        <p:nvSpPr>
          <p:cNvPr id="4" name="Freeform 4"/>
          <p:cNvSpPr/>
          <p:nvPr/>
        </p:nvSpPr>
        <p:spPr>
          <a:xfrm>
            <a:off x="914400" y="1091919"/>
            <a:ext cx="16535400" cy="8103164"/>
          </a:xfrm>
          <a:custGeom>
            <a:avLst/>
            <a:gdLst/>
            <a:ahLst/>
            <a:cxnLst/>
            <a:rect l="l" t="t" r="r" b="b"/>
            <a:pathLst>
              <a:path w="4375466" h="2318923">
                <a:moveTo>
                  <a:pt x="4660" y="0"/>
                </a:moveTo>
                <a:lnTo>
                  <a:pt x="4370806" y="0"/>
                </a:lnTo>
                <a:cubicBezTo>
                  <a:pt x="4373380" y="0"/>
                  <a:pt x="4375466" y="2086"/>
                  <a:pt x="4375466" y="4660"/>
                </a:cubicBezTo>
                <a:lnTo>
                  <a:pt x="4375466" y="2314262"/>
                </a:lnTo>
                <a:cubicBezTo>
                  <a:pt x="4375466" y="2316836"/>
                  <a:pt x="4373380" y="2318923"/>
                  <a:pt x="4370806" y="2318923"/>
                </a:cubicBezTo>
                <a:lnTo>
                  <a:pt x="4660" y="2318923"/>
                </a:lnTo>
                <a:cubicBezTo>
                  <a:pt x="2086" y="2318923"/>
                  <a:pt x="0" y="2316836"/>
                  <a:pt x="0" y="2314262"/>
                </a:cubicBezTo>
                <a:lnTo>
                  <a:pt x="0" y="4660"/>
                </a:lnTo>
                <a:cubicBezTo>
                  <a:pt x="0" y="2086"/>
                  <a:pt x="2086" y="0"/>
                  <a:pt x="4660" y="0"/>
                </a:cubicBezTo>
                <a:close/>
              </a:path>
            </a:pathLst>
          </a:custGeom>
          <a:solidFill>
            <a:schemeClr val="bg1">
              <a:lumMod val="95000"/>
              <a:alpha val="97647"/>
            </a:schemeClr>
          </a:solidFill>
          <a:ln>
            <a:noFill/>
          </a:ln>
        </p:spPr>
        <p:txBody>
          <a:bodyPr/>
          <a:lstStyle/>
          <a:p>
            <a:endParaRPr lang="en-US"/>
          </a:p>
        </p:txBody>
      </p:sp>
      <p:sp>
        <p:nvSpPr>
          <p:cNvPr id="6" name="TextBox 6"/>
          <p:cNvSpPr txBox="1"/>
          <p:nvPr/>
        </p:nvSpPr>
        <p:spPr>
          <a:xfrm>
            <a:off x="5243768" y="287843"/>
            <a:ext cx="6106829" cy="869950"/>
          </a:xfrm>
          <a:prstGeom prst="rect">
            <a:avLst/>
          </a:prstGeom>
        </p:spPr>
        <p:txBody>
          <a:bodyPr lIns="0" tIns="0" rIns="0" bIns="0" rtlCol="0" anchor="t">
            <a:spAutoFit/>
          </a:bodyPr>
          <a:lstStyle/>
          <a:p>
            <a:pPr algn="ctr">
              <a:lnSpc>
                <a:spcPts val="3499"/>
              </a:lnSpc>
            </a:pPr>
            <a:r>
              <a:rPr lang="en-US" sz="2499" spc="574" dirty="0">
                <a:solidFill>
                  <a:srgbClr val="FFFFFF"/>
                </a:solidFill>
                <a:latin typeface="Archivo Narrow"/>
              </a:rPr>
              <a:t>www.kyagr.com</a:t>
            </a:r>
          </a:p>
          <a:p>
            <a:pPr algn="ctr">
              <a:lnSpc>
                <a:spcPts val="3499"/>
              </a:lnSpc>
            </a:pPr>
            <a:endParaRPr lang="en-US" sz="2499" spc="574" dirty="0">
              <a:solidFill>
                <a:srgbClr val="FFFFFF"/>
              </a:solidFill>
              <a:latin typeface="Archivo Narrow"/>
            </a:endParaRPr>
          </a:p>
        </p:txBody>
      </p:sp>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457582" y="2125236"/>
            <a:ext cx="2863966" cy="5125666"/>
          </a:xfrm>
          <a:prstGeom prst="rect">
            <a:avLst/>
          </a:prstGeom>
        </p:spPr>
      </p:pic>
      <p:sp>
        <p:nvSpPr>
          <p:cNvPr id="25" name="TextBox 24"/>
          <p:cNvSpPr txBox="1"/>
          <p:nvPr/>
        </p:nvSpPr>
        <p:spPr>
          <a:xfrm>
            <a:off x="228600" y="1157793"/>
            <a:ext cx="16137167" cy="7478970"/>
          </a:xfrm>
          <a:prstGeom prst="rect">
            <a:avLst/>
          </a:prstGeom>
          <a:noFill/>
        </p:spPr>
        <p:txBody>
          <a:bodyPr wrap="square" rtlCol="0">
            <a:spAutoFit/>
          </a:bodyPr>
          <a:lstStyle/>
          <a:p>
            <a:pPr algn="ctr"/>
            <a:r>
              <a:rPr lang="en-US" sz="3200" dirty="0"/>
              <a:t>        Kentucky Department of Agriculture</a:t>
            </a:r>
          </a:p>
          <a:p>
            <a:pPr algn="ctr"/>
            <a:r>
              <a:rPr lang="en-US" sz="3200" dirty="0"/>
              <a:t>        Division of Food Distribution </a:t>
            </a:r>
          </a:p>
          <a:p>
            <a:pPr algn="ctr"/>
            <a:r>
              <a:rPr lang="en-US" sz="3200" dirty="0"/>
              <a:t>        107 Corporate Drive</a:t>
            </a:r>
          </a:p>
          <a:p>
            <a:pPr algn="ctr"/>
            <a:r>
              <a:rPr lang="en-US" sz="3200" dirty="0"/>
              <a:t>        Frankfort, KY 40601</a:t>
            </a:r>
          </a:p>
          <a:p>
            <a:pPr algn="ctr"/>
            <a:r>
              <a:rPr lang="en-US" sz="3200" dirty="0"/>
              <a:t>        502.573.0282</a:t>
            </a:r>
          </a:p>
          <a:p>
            <a:endParaRPr lang="en-US" sz="3200" dirty="0"/>
          </a:p>
          <a:p>
            <a:pPr algn="ctr"/>
            <a:r>
              <a:rPr lang="en-US" sz="3200" dirty="0"/>
              <a:t>SFMNP Coordinators:</a:t>
            </a:r>
          </a:p>
          <a:p>
            <a:pPr algn="ctr"/>
            <a:r>
              <a:rPr lang="en-US" sz="3200" dirty="0"/>
              <a:t>Jesse Frye,  </a:t>
            </a:r>
            <a:r>
              <a:rPr lang="en-US" sz="3200" dirty="0">
                <a:hlinkClick r:id="rId5">
                  <a:extLst>
                    <a:ext uri="{A12FA001-AC4F-418D-AE19-62706E023703}">
                      <ahyp:hlinkClr xmlns:ahyp="http://schemas.microsoft.com/office/drawing/2018/hyperlinkcolor" val="tx"/>
                    </a:ext>
                  </a:extLst>
                </a:hlinkClick>
              </a:rPr>
              <a:t>Jesse.Frye@ky.gov</a:t>
            </a:r>
            <a:r>
              <a:rPr lang="en-US" sz="3200" dirty="0"/>
              <a:t>  Cell:  502.382.7458</a:t>
            </a:r>
          </a:p>
          <a:p>
            <a:pPr algn="ctr"/>
            <a:r>
              <a:rPr lang="en-US" sz="3200" dirty="0"/>
              <a:t>Branch Manager</a:t>
            </a:r>
          </a:p>
          <a:p>
            <a:pPr algn="ctr"/>
            <a:r>
              <a:rPr lang="en-US" sz="3200" dirty="0"/>
              <a:t>Tina Garland, </a:t>
            </a:r>
            <a:r>
              <a:rPr lang="en-US" sz="3200" dirty="0">
                <a:hlinkClick r:id="rId6">
                  <a:extLst>
                    <a:ext uri="{A12FA001-AC4F-418D-AE19-62706E023703}">
                      <ahyp:hlinkClr xmlns:ahyp="http://schemas.microsoft.com/office/drawing/2018/hyperlinkcolor" val="tx"/>
                    </a:ext>
                  </a:extLst>
                </a:hlinkClick>
              </a:rPr>
              <a:t>Tina.Garland@ky.gov</a:t>
            </a:r>
            <a:r>
              <a:rPr lang="en-US" sz="3200" dirty="0"/>
              <a:t>  Cell:  502.382.7505</a:t>
            </a:r>
          </a:p>
          <a:p>
            <a:pPr algn="ctr"/>
            <a:endParaRPr lang="en-US" sz="3200" dirty="0"/>
          </a:p>
          <a:p>
            <a:pPr algn="ctr"/>
            <a:r>
              <a:rPr lang="en-US" sz="3200" dirty="0"/>
              <a:t>Kentucky WIC Program</a:t>
            </a:r>
          </a:p>
          <a:p>
            <a:pPr algn="ctr"/>
            <a:r>
              <a:rPr lang="en-US" sz="3200" dirty="0"/>
              <a:t>275 East Main Street, HS2W-D</a:t>
            </a:r>
          </a:p>
          <a:p>
            <a:pPr algn="ctr"/>
            <a:r>
              <a:rPr lang="en-US" sz="3200" dirty="0"/>
              <a:t>Frankfort, KY 40601</a:t>
            </a:r>
          </a:p>
          <a:p>
            <a:r>
              <a:rPr lang="en-US" sz="3200" dirty="0"/>
              <a:t>               WIC FMNP Coordinator  Alan Peck, </a:t>
            </a:r>
            <a:r>
              <a:rPr lang="en-US" sz="3200" dirty="0">
                <a:hlinkClick r:id="rId7">
                  <a:extLst>
                    <a:ext uri="{A12FA001-AC4F-418D-AE19-62706E023703}">
                      <ahyp:hlinkClr xmlns:ahyp="http://schemas.microsoft.com/office/drawing/2018/hyperlinkcolor" val="tx"/>
                    </a:ext>
                  </a:extLst>
                </a:hlinkClick>
              </a:rPr>
              <a:t>Alan.Peck@ky.gov</a:t>
            </a:r>
            <a:r>
              <a:rPr lang="en-US" sz="3200" dirty="0"/>
              <a:t>  Cell:  502.545.9438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66" b="7666"/>
          <a:stretch>
            <a:fillRect/>
          </a:stretch>
        </p:blipFill>
        <p:spPr>
          <a:xfrm>
            <a:off x="0" y="0"/>
            <a:ext cx="18288000" cy="10287000"/>
          </a:xfrm>
          <a:prstGeom prst="rect">
            <a:avLst/>
          </a:prstGeom>
        </p:spPr>
      </p:pic>
      <p:grpSp>
        <p:nvGrpSpPr>
          <p:cNvPr id="3" name="Group 3"/>
          <p:cNvGrpSpPr/>
          <p:nvPr/>
        </p:nvGrpSpPr>
        <p:grpSpPr>
          <a:xfrm>
            <a:off x="1302208" y="4747033"/>
            <a:ext cx="5043042" cy="3782387"/>
            <a:chOff x="0" y="0"/>
            <a:chExt cx="1328209" cy="996184"/>
          </a:xfrm>
        </p:grpSpPr>
        <p:sp>
          <p:nvSpPr>
            <p:cNvPr id="4" name="Freeform 4"/>
            <p:cNvSpPr/>
            <p:nvPr/>
          </p:nvSpPr>
          <p:spPr>
            <a:xfrm>
              <a:off x="0" y="0"/>
              <a:ext cx="1328209" cy="996184"/>
            </a:xfrm>
            <a:custGeom>
              <a:avLst/>
              <a:gdLst/>
              <a:ahLst/>
              <a:cxnLst/>
              <a:rect l="l" t="t" r="r" b="b"/>
              <a:pathLst>
                <a:path w="1328209" h="996184">
                  <a:moveTo>
                    <a:pt x="15352" y="0"/>
                  </a:moveTo>
                  <a:lnTo>
                    <a:pt x="1312857" y="0"/>
                  </a:lnTo>
                  <a:cubicBezTo>
                    <a:pt x="1316928" y="0"/>
                    <a:pt x="1320833" y="1617"/>
                    <a:pt x="1323712" y="4496"/>
                  </a:cubicBezTo>
                  <a:cubicBezTo>
                    <a:pt x="1326591" y="7375"/>
                    <a:pt x="1328209" y="11280"/>
                    <a:pt x="1328209" y="15352"/>
                  </a:cubicBezTo>
                  <a:lnTo>
                    <a:pt x="1328209" y="980832"/>
                  </a:lnTo>
                  <a:cubicBezTo>
                    <a:pt x="1328209" y="984904"/>
                    <a:pt x="1326591" y="988809"/>
                    <a:pt x="1323712" y="991688"/>
                  </a:cubicBezTo>
                  <a:cubicBezTo>
                    <a:pt x="1320833" y="994567"/>
                    <a:pt x="1316928" y="996184"/>
                    <a:pt x="1312857" y="996184"/>
                  </a:cubicBezTo>
                  <a:lnTo>
                    <a:pt x="15352" y="996184"/>
                  </a:lnTo>
                  <a:cubicBezTo>
                    <a:pt x="11280" y="996184"/>
                    <a:pt x="7375" y="994567"/>
                    <a:pt x="4496" y="991688"/>
                  </a:cubicBezTo>
                  <a:cubicBezTo>
                    <a:pt x="1617" y="988809"/>
                    <a:pt x="0" y="984904"/>
                    <a:pt x="0" y="980832"/>
                  </a:cubicBezTo>
                  <a:lnTo>
                    <a:pt x="0" y="15352"/>
                  </a:lnTo>
                  <a:cubicBezTo>
                    <a:pt x="0" y="11280"/>
                    <a:pt x="1617" y="7375"/>
                    <a:pt x="4496" y="4496"/>
                  </a:cubicBezTo>
                  <a:cubicBezTo>
                    <a:pt x="7375" y="1617"/>
                    <a:pt x="11280" y="0"/>
                    <a:pt x="15352" y="0"/>
                  </a:cubicBezTo>
                  <a:close/>
                </a:path>
              </a:pathLst>
            </a:custGeom>
            <a:solidFill>
              <a:srgbClr val="2A4B16">
                <a:alpha val="80000"/>
              </a:srgbClr>
            </a:solidFill>
            <a:ln>
              <a:noFill/>
            </a:ln>
          </p:spPr>
          <p:txBody>
            <a:bodyPr/>
            <a:lstStyle/>
            <a:p>
              <a:endParaRPr lang="en-US" dirty="0"/>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3005666" y="3870518"/>
            <a:ext cx="1106933" cy="1099912"/>
            <a:chOff x="0" y="0"/>
            <a:chExt cx="692525" cy="688133"/>
          </a:xfrm>
        </p:grpSpPr>
        <p:sp>
          <p:nvSpPr>
            <p:cNvPr id="7" name="Freeform 7"/>
            <p:cNvSpPr/>
            <p:nvPr/>
          </p:nvSpPr>
          <p:spPr>
            <a:xfrm>
              <a:off x="0" y="0"/>
              <a:ext cx="692525" cy="688133"/>
            </a:xfrm>
            <a:custGeom>
              <a:avLst/>
              <a:gdLst/>
              <a:ahLst/>
              <a:cxnLst/>
              <a:rect l="l" t="t" r="r" b="b"/>
              <a:pathLst>
                <a:path w="692525" h="688133">
                  <a:moveTo>
                    <a:pt x="69940" y="0"/>
                  </a:moveTo>
                  <a:lnTo>
                    <a:pt x="622585" y="0"/>
                  </a:lnTo>
                  <a:cubicBezTo>
                    <a:pt x="641134" y="0"/>
                    <a:pt x="658924" y="7369"/>
                    <a:pt x="672040" y="20485"/>
                  </a:cubicBezTo>
                  <a:cubicBezTo>
                    <a:pt x="685156" y="33601"/>
                    <a:pt x="692525" y="51391"/>
                    <a:pt x="692525" y="69940"/>
                  </a:cubicBezTo>
                  <a:lnTo>
                    <a:pt x="692525" y="618192"/>
                  </a:lnTo>
                  <a:cubicBezTo>
                    <a:pt x="692525" y="636742"/>
                    <a:pt x="685156" y="654531"/>
                    <a:pt x="672040" y="667648"/>
                  </a:cubicBezTo>
                  <a:cubicBezTo>
                    <a:pt x="658924" y="680764"/>
                    <a:pt x="641134" y="688133"/>
                    <a:pt x="622585" y="688133"/>
                  </a:cubicBezTo>
                  <a:lnTo>
                    <a:pt x="69940" y="688133"/>
                  </a:lnTo>
                  <a:cubicBezTo>
                    <a:pt x="51391" y="688133"/>
                    <a:pt x="33601" y="680764"/>
                    <a:pt x="20485" y="667648"/>
                  </a:cubicBezTo>
                  <a:cubicBezTo>
                    <a:pt x="7369" y="654531"/>
                    <a:pt x="0" y="636742"/>
                    <a:pt x="0" y="618192"/>
                  </a:cubicBezTo>
                  <a:lnTo>
                    <a:pt x="0" y="69940"/>
                  </a:lnTo>
                  <a:cubicBezTo>
                    <a:pt x="0" y="51391"/>
                    <a:pt x="7369" y="33601"/>
                    <a:pt x="20485" y="20485"/>
                  </a:cubicBezTo>
                  <a:cubicBezTo>
                    <a:pt x="33601" y="7369"/>
                    <a:pt x="51391" y="0"/>
                    <a:pt x="69940" y="0"/>
                  </a:cubicBezTo>
                  <a:close/>
                </a:path>
              </a:pathLst>
            </a:custGeom>
            <a:solidFill>
              <a:srgbClr val="213D10"/>
            </a:soli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799"/>
                </a:lnSpc>
              </a:pPr>
              <a:endParaRPr/>
            </a:p>
          </p:txBody>
        </p:sp>
      </p:grpSp>
      <p:grpSp>
        <p:nvGrpSpPr>
          <p:cNvPr id="9" name="Group 9"/>
          <p:cNvGrpSpPr>
            <a:grpSpLocks noChangeAspect="1"/>
          </p:cNvGrpSpPr>
          <p:nvPr/>
        </p:nvGrpSpPr>
        <p:grpSpPr>
          <a:xfrm>
            <a:off x="3104715" y="3947007"/>
            <a:ext cx="908835" cy="908835"/>
            <a:chOff x="0" y="0"/>
            <a:chExt cx="6350000" cy="6350000"/>
          </a:xfrm>
        </p:grpSpPr>
        <p:sp>
          <p:nvSpPr>
            <p:cNvPr id="10" name="Freeform 10"/>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3"/>
              <a:stretch>
                <a:fillRect l="-24985" r="-24984"/>
              </a:stretch>
            </a:blipFill>
          </p:spPr>
          <p:txBody>
            <a:bodyPr/>
            <a:lstStyle/>
            <a:p>
              <a:endParaRPr lang="en-US"/>
            </a:p>
          </p:txBody>
        </p:sp>
      </p:grpSp>
      <p:sp>
        <p:nvSpPr>
          <p:cNvPr id="11" name="TextBox 11"/>
          <p:cNvSpPr txBox="1"/>
          <p:nvPr/>
        </p:nvSpPr>
        <p:spPr>
          <a:xfrm>
            <a:off x="1649122" y="5205354"/>
            <a:ext cx="4107603" cy="2094420"/>
          </a:xfrm>
          <a:prstGeom prst="rect">
            <a:avLst/>
          </a:prstGeom>
        </p:spPr>
        <p:txBody>
          <a:bodyPr lIns="0" tIns="0" rIns="0" bIns="0" rtlCol="0" anchor="t">
            <a:spAutoFit/>
          </a:bodyPr>
          <a:lstStyle/>
          <a:p>
            <a:pPr algn="just">
              <a:lnSpc>
                <a:spcPts val="3310"/>
              </a:lnSpc>
            </a:pPr>
            <a:endParaRPr lang="en-US" sz="2364" dirty="0">
              <a:solidFill>
                <a:srgbClr val="FFFFFF"/>
              </a:solidFill>
              <a:latin typeface="Archivo Narrow"/>
            </a:endParaRPr>
          </a:p>
          <a:p>
            <a:pPr algn="just">
              <a:lnSpc>
                <a:spcPts val="3310"/>
              </a:lnSpc>
            </a:pPr>
            <a:endParaRPr lang="en-US" sz="2364" dirty="0">
              <a:solidFill>
                <a:srgbClr val="FFFFFF"/>
              </a:solidFill>
              <a:latin typeface="Archivo Narrow"/>
            </a:endParaRPr>
          </a:p>
          <a:p>
            <a:pPr algn="just">
              <a:lnSpc>
                <a:spcPts val="3310"/>
              </a:lnSpc>
            </a:pPr>
            <a:r>
              <a:rPr lang="en-US" sz="2364" dirty="0">
                <a:solidFill>
                  <a:srgbClr val="FFFFFF"/>
                </a:solidFill>
                <a:latin typeface="Archivo Narrow"/>
              </a:rPr>
              <a:t>2024 year end redemption rate was 90%</a:t>
            </a:r>
          </a:p>
          <a:p>
            <a:pPr algn="just">
              <a:lnSpc>
                <a:spcPts val="3310"/>
              </a:lnSpc>
            </a:pPr>
            <a:r>
              <a:rPr lang="en-US" sz="2364" dirty="0">
                <a:solidFill>
                  <a:srgbClr val="FFFFFF"/>
                </a:solidFill>
                <a:latin typeface="Archivo Narrow"/>
              </a:rPr>
              <a:t>12,545 issued cards in </a:t>
            </a:r>
            <a:r>
              <a:rPr lang="en-US" sz="2364">
                <a:solidFill>
                  <a:srgbClr val="FFFFFF"/>
                </a:solidFill>
                <a:latin typeface="Archivo Narrow"/>
              </a:rPr>
              <a:t>2024 </a:t>
            </a:r>
            <a:endParaRPr lang="en-US" sz="2364" dirty="0">
              <a:solidFill>
                <a:srgbClr val="FFFFFF"/>
              </a:solidFill>
              <a:latin typeface="Archivo Narrow"/>
            </a:endParaRPr>
          </a:p>
        </p:txBody>
      </p:sp>
      <p:sp>
        <p:nvSpPr>
          <p:cNvPr id="12" name="AutoShape 12"/>
          <p:cNvSpPr/>
          <p:nvPr/>
        </p:nvSpPr>
        <p:spPr>
          <a:xfrm>
            <a:off x="7066609" y="2711508"/>
            <a:ext cx="4091467" cy="0"/>
          </a:xfrm>
          <a:prstGeom prst="line">
            <a:avLst/>
          </a:prstGeom>
          <a:ln w="38100" cap="flat">
            <a:solidFill>
              <a:srgbClr val="FFBB03"/>
            </a:solidFill>
            <a:prstDash val="solid"/>
            <a:headEnd type="none" w="sm" len="sm"/>
            <a:tailEnd type="none" w="sm" len="sm"/>
          </a:ln>
        </p:spPr>
        <p:txBody>
          <a:bodyPr/>
          <a:lstStyle/>
          <a:p>
            <a:endParaRPr lang="en-US"/>
          </a:p>
        </p:txBody>
      </p:sp>
      <p:grpSp>
        <p:nvGrpSpPr>
          <p:cNvPr id="13" name="Group 13"/>
          <p:cNvGrpSpPr/>
          <p:nvPr/>
        </p:nvGrpSpPr>
        <p:grpSpPr>
          <a:xfrm>
            <a:off x="6622479" y="4747033"/>
            <a:ext cx="5043042" cy="3782387"/>
            <a:chOff x="0" y="0"/>
            <a:chExt cx="1328209" cy="996184"/>
          </a:xfrm>
        </p:grpSpPr>
        <p:sp>
          <p:nvSpPr>
            <p:cNvPr id="14" name="Freeform 14"/>
            <p:cNvSpPr/>
            <p:nvPr/>
          </p:nvSpPr>
          <p:spPr>
            <a:xfrm>
              <a:off x="0" y="0"/>
              <a:ext cx="1328209" cy="996184"/>
            </a:xfrm>
            <a:custGeom>
              <a:avLst/>
              <a:gdLst/>
              <a:ahLst/>
              <a:cxnLst/>
              <a:rect l="l" t="t" r="r" b="b"/>
              <a:pathLst>
                <a:path w="1328209" h="996184">
                  <a:moveTo>
                    <a:pt x="15352" y="0"/>
                  </a:moveTo>
                  <a:lnTo>
                    <a:pt x="1312857" y="0"/>
                  </a:lnTo>
                  <a:cubicBezTo>
                    <a:pt x="1316928" y="0"/>
                    <a:pt x="1320833" y="1617"/>
                    <a:pt x="1323712" y="4496"/>
                  </a:cubicBezTo>
                  <a:cubicBezTo>
                    <a:pt x="1326591" y="7375"/>
                    <a:pt x="1328209" y="11280"/>
                    <a:pt x="1328209" y="15352"/>
                  </a:cubicBezTo>
                  <a:lnTo>
                    <a:pt x="1328209" y="980832"/>
                  </a:lnTo>
                  <a:cubicBezTo>
                    <a:pt x="1328209" y="984904"/>
                    <a:pt x="1326591" y="988809"/>
                    <a:pt x="1323712" y="991688"/>
                  </a:cubicBezTo>
                  <a:cubicBezTo>
                    <a:pt x="1320833" y="994567"/>
                    <a:pt x="1316928" y="996184"/>
                    <a:pt x="1312857" y="996184"/>
                  </a:cubicBezTo>
                  <a:lnTo>
                    <a:pt x="15352" y="996184"/>
                  </a:lnTo>
                  <a:cubicBezTo>
                    <a:pt x="11280" y="996184"/>
                    <a:pt x="7375" y="994567"/>
                    <a:pt x="4496" y="991688"/>
                  </a:cubicBezTo>
                  <a:cubicBezTo>
                    <a:pt x="1617" y="988809"/>
                    <a:pt x="0" y="984904"/>
                    <a:pt x="0" y="980832"/>
                  </a:cubicBezTo>
                  <a:lnTo>
                    <a:pt x="0" y="15352"/>
                  </a:lnTo>
                  <a:cubicBezTo>
                    <a:pt x="0" y="11280"/>
                    <a:pt x="1617" y="7375"/>
                    <a:pt x="4496" y="4496"/>
                  </a:cubicBezTo>
                  <a:cubicBezTo>
                    <a:pt x="7375" y="1617"/>
                    <a:pt x="11280" y="0"/>
                    <a:pt x="15352" y="0"/>
                  </a:cubicBezTo>
                  <a:close/>
                </a:path>
              </a:pathLst>
            </a:custGeom>
            <a:solidFill>
              <a:srgbClr val="2A4B16">
                <a:alpha val="80000"/>
              </a:srgbClr>
            </a:solidFill>
            <a:ln>
              <a:noFill/>
            </a:ln>
          </p:spPr>
          <p:txBody>
            <a:bodyPr/>
            <a:lstStyle/>
            <a:p>
              <a:endParaRPr lang="en-US"/>
            </a:p>
          </p:txBody>
        </p:sp>
        <p:sp>
          <p:nvSpPr>
            <p:cNvPr id="15" name="TextBox 1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16" name="Group 16"/>
          <p:cNvGrpSpPr/>
          <p:nvPr/>
        </p:nvGrpSpPr>
        <p:grpSpPr>
          <a:xfrm>
            <a:off x="8523812" y="3870518"/>
            <a:ext cx="1106933" cy="1099912"/>
            <a:chOff x="0" y="0"/>
            <a:chExt cx="692525" cy="688133"/>
          </a:xfrm>
        </p:grpSpPr>
        <p:sp>
          <p:nvSpPr>
            <p:cNvPr id="17" name="Freeform 17"/>
            <p:cNvSpPr/>
            <p:nvPr/>
          </p:nvSpPr>
          <p:spPr>
            <a:xfrm>
              <a:off x="0" y="0"/>
              <a:ext cx="692525" cy="688133"/>
            </a:xfrm>
            <a:custGeom>
              <a:avLst/>
              <a:gdLst/>
              <a:ahLst/>
              <a:cxnLst/>
              <a:rect l="l" t="t" r="r" b="b"/>
              <a:pathLst>
                <a:path w="692525" h="688133">
                  <a:moveTo>
                    <a:pt x="69940" y="0"/>
                  </a:moveTo>
                  <a:lnTo>
                    <a:pt x="622585" y="0"/>
                  </a:lnTo>
                  <a:cubicBezTo>
                    <a:pt x="641134" y="0"/>
                    <a:pt x="658924" y="7369"/>
                    <a:pt x="672040" y="20485"/>
                  </a:cubicBezTo>
                  <a:cubicBezTo>
                    <a:pt x="685156" y="33601"/>
                    <a:pt x="692525" y="51391"/>
                    <a:pt x="692525" y="69940"/>
                  </a:cubicBezTo>
                  <a:lnTo>
                    <a:pt x="692525" y="618192"/>
                  </a:lnTo>
                  <a:cubicBezTo>
                    <a:pt x="692525" y="636742"/>
                    <a:pt x="685156" y="654531"/>
                    <a:pt x="672040" y="667648"/>
                  </a:cubicBezTo>
                  <a:cubicBezTo>
                    <a:pt x="658924" y="680764"/>
                    <a:pt x="641134" y="688133"/>
                    <a:pt x="622585" y="688133"/>
                  </a:cubicBezTo>
                  <a:lnTo>
                    <a:pt x="69940" y="688133"/>
                  </a:lnTo>
                  <a:cubicBezTo>
                    <a:pt x="51391" y="688133"/>
                    <a:pt x="33601" y="680764"/>
                    <a:pt x="20485" y="667648"/>
                  </a:cubicBezTo>
                  <a:cubicBezTo>
                    <a:pt x="7369" y="654531"/>
                    <a:pt x="0" y="636742"/>
                    <a:pt x="0" y="618192"/>
                  </a:cubicBezTo>
                  <a:lnTo>
                    <a:pt x="0" y="69940"/>
                  </a:lnTo>
                  <a:cubicBezTo>
                    <a:pt x="0" y="51391"/>
                    <a:pt x="7369" y="33601"/>
                    <a:pt x="20485" y="20485"/>
                  </a:cubicBezTo>
                  <a:cubicBezTo>
                    <a:pt x="33601" y="7369"/>
                    <a:pt x="51391" y="0"/>
                    <a:pt x="69940" y="0"/>
                  </a:cubicBezTo>
                  <a:close/>
                </a:path>
              </a:pathLst>
            </a:custGeom>
            <a:solidFill>
              <a:srgbClr val="213D10"/>
            </a:solidFill>
          </p:spPr>
          <p:txBody>
            <a:bodyPr/>
            <a:lstStyle/>
            <a:p>
              <a:endParaRPr lang="en-US"/>
            </a:p>
          </p:txBody>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799"/>
                </a:lnSpc>
              </a:pPr>
              <a:endParaRPr/>
            </a:p>
          </p:txBody>
        </p:sp>
      </p:grpSp>
      <p:grpSp>
        <p:nvGrpSpPr>
          <p:cNvPr id="19" name="Group 19"/>
          <p:cNvGrpSpPr>
            <a:grpSpLocks noChangeAspect="1"/>
          </p:cNvGrpSpPr>
          <p:nvPr/>
        </p:nvGrpSpPr>
        <p:grpSpPr>
          <a:xfrm>
            <a:off x="8622861" y="3947007"/>
            <a:ext cx="908835" cy="908835"/>
            <a:chOff x="0" y="0"/>
            <a:chExt cx="6350000" cy="6350000"/>
          </a:xfrm>
        </p:grpSpPr>
        <p:sp>
          <p:nvSpPr>
            <p:cNvPr id="20" name="Freeform 20"/>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4"/>
              <a:stretch>
                <a:fillRect l="-21096" r="-21096"/>
              </a:stretch>
            </a:blipFill>
          </p:spPr>
          <p:txBody>
            <a:bodyPr/>
            <a:lstStyle/>
            <a:p>
              <a:endParaRPr lang="en-US"/>
            </a:p>
          </p:txBody>
        </p:sp>
      </p:grpSp>
      <p:sp>
        <p:nvSpPr>
          <p:cNvPr id="21" name="TextBox 21"/>
          <p:cNvSpPr txBox="1"/>
          <p:nvPr/>
        </p:nvSpPr>
        <p:spPr>
          <a:xfrm>
            <a:off x="6940854" y="5246187"/>
            <a:ext cx="4489146" cy="1772216"/>
          </a:xfrm>
          <a:prstGeom prst="rect">
            <a:avLst/>
          </a:prstGeom>
        </p:spPr>
        <p:txBody>
          <a:bodyPr wrap="square" lIns="0" tIns="0" rIns="0" bIns="0" rtlCol="0" anchor="t">
            <a:spAutoFit/>
          </a:bodyPr>
          <a:lstStyle/>
          <a:p>
            <a:pPr algn="just">
              <a:lnSpc>
                <a:spcPts val="3499"/>
              </a:lnSpc>
            </a:pPr>
            <a:endParaRPr lang="en-US" sz="2499" dirty="0">
              <a:solidFill>
                <a:srgbClr val="FFFFFF"/>
              </a:solidFill>
              <a:latin typeface="Archivo Narrow"/>
            </a:endParaRPr>
          </a:p>
          <a:p>
            <a:pPr algn="just">
              <a:lnSpc>
                <a:spcPts val="3499"/>
              </a:lnSpc>
            </a:pPr>
            <a:endParaRPr lang="en-US" sz="2499" dirty="0">
              <a:solidFill>
                <a:srgbClr val="FFFFFF"/>
              </a:solidFill>
              <a:latin typeface="Archivo Narrow"/>
            </a:endParaRPr>
          </a:p>
          <a:p>
            <a:pPr algn="just">
              <a:lnSpc>
                <a:spcPts val="3499"/>
              </a:lnSpc>
            </a:pPr>
            <a:r>
              <a:rPr lang="en-US" sz="2499" dirty="0">
                <a:solidFill>
                  <a:srgbClr val="FFFFFF"/>
                </a:solidFill>
                <a:latin typeface="Archivo Narrow"/>
              </a:rPr>
              <a:t>45,202 Market Transactions</a:t>
            </a:r>
          </a:p>
          <a:p>
            <a:pPr algn="just">
              <a:lnSpc>
                <a:spcPts val="3499"/>
              </a:lnSpc>
            </a:pPr>
            <a:r>
              <a:rPr lang="en-US" sz="2499" dirty="0">
                <a:solidFill>
                  <a:srgbClr val="FFFFFF"/>
                </a:solidFill>
                <a:latin typeface="Archivo Narrow"/>
              </a:rPr>
              <a:t>Total Sales $489,485 </a:t>
            </a:r>
          </a:p>
        </p:txBody>
      </p:sp>
      <p:grpSp>
        <p:nvGrpSpPr>
          <p:cNvPr id="22" name="Group 22"/>
          <p:cNvGrpSpPr/>
          <p:nvPr/>
        </p:nvGrpSpPr>
        <p:grpSpPr>
          <a:xfrm>
            <a:off x="12140625" y="4747033"/>
            <a:ext cx="5043042" cy="3782387"/>
            <a:chOff x="0" y="0"/>
            <a:chExt cx="1328209" cy="996184"/>
          </a:xfrm>
        </p:grpSpPr>
        <p:sp>
          <p:nvSpPr>
            <p:cNvPr id="23" name="Freeform 23"/>
            <p:cNvSpPr/>
            <p:nvPr/>
          </p:nvSpPr>
          <p:spPr>
            <a:xfrm>
              <a:off x="0" y="0"/>
              <a:ext cx="1328209" cy="996184"/>
            </a:xfrm>
            <a:custGeom>
              <a:avLst/>
              <a:gdLst/>
              <a:ahLst/>
              <a:cxnLst/>
              <a:rect l="l" t="t" r="r" b="b"/>
              <a:pathLst>
                <a:path w="1328209" h="996184">
                  <a:moveTo>
                    <a:pt x="15352" y="0"/>
                  </a:moveTo>
                  <a:lnTo>
                    <a:pt x="1312857" y="0"/>
                  </a:lnTo>
                  <a:cubicBezTo>
                    <a:pt x="1316928" y="0"/>
                    <a:pt x="1320833" y="1617"/>
                    <a:pt x="1323712" y="4496"/>
                  </a:cubicBezTo>
                  <a:cubicBezTo>
                    <a:pt x="1326591" y="7375"/>
                    <a:pt x="1328209" y="11280"/>
                    <a:pt x="1328209" y="15352"/>
                  </a:cubicBezTo>
                  <a:lnTo>
                    <a:pt x="1328209" y="980832"/>
                  </a:lnTo>
                  <a:cubicBezTo>
                    <a:pt x="1328209" y="984904"/>
                    <a:pt x="1326591" y="988809"/>
                    <a:pt x="1323712" y="991688"/>
                  </a:cubicBezTo>
                  <a:cubicBezTo>
                    <a:pt x="1320833" y="994567"/>
                    <a:pt x="1316928" y="996184"/>
                    <a:pt x="1312857" y="996184"/>
                  </a:cubicBezTo>
                  <a:lnTo>
                    <a:pt x="15352" y="996184"/>
                  </a:lnTo>
                  <a:cubicBezTo>
                    <a:pt x="11280" y="996184"/>
                    <a:pt x="7375" y="994567"/>
                    <a:pt x="4496" y="991688"/>
                  </a:cubicBezTo>
                  <a:cubicBezTo>
                    <a:pt x="1617" y="988809"/>
                    <a:pt x="0" y="984904"/>
                    <a:pt x="0" y="980832"/>
                  </a:cubicBezTo>
                  <a:lnTo>
                    <a:pt x="0" y="15352"/>
                  </a:lnTo>
                  <a:cubicBezTo>
                    <a:pt x="0" y="11280"/>
                    <a:pt x="1617" y="7375"/>
                    <a:pt x="4496" y="4496"/>
                  </a:cubicBezTo>
                  <a:cubicBezTo>
                    <a:pt x="7375" y="1617"/>
                    <a:pt x="11280" y="0"/>
                    <a:pt x="15352" y="0"/>
                  </a:cubicBezTo>
                  <a:close/>
                </a:path>
              </a:pathLst>
            </a:custGeom>
            <a:solidFill>
              <a:srgbClr val="2A4B16">
                <a:alpha val="80000"/>
              </a:srgbClr>
            </a:solidFill>
            <a:ln>
              <a:noFill/>
            </a:ln>
          </p:spPr>
          <p:txBody>
            <a:bodyPr/>
            <a:lstStyle/>
            <a:p>
              <a:endParaRPr lang="en-US"/>
            </a:p>
          </p:txBody>
        </p:sp>
        <p:sp>
          <p:nvSpPr>
            <p:cNvPr id="24" name="TextBox 24"/>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25" name="Group 25"/>
          <p:cNvGrpSpPr/>
          <p:nvPr/>
        </p:nvGrpSpPr>
        <p:grpSpPr>
          <a:xfrm>
            <a:off x="14041958" y="3870518"/>
            <a:ext cx="1106933" cy="1099912"/>
            <a:chOff x="0" y="0"/>
            <a:chExt cx="692525" cy="688133"/>
          </a:xfrm>
        </p:grpSpPr>
        <p:sp>
          <p:nvSpPr>
            <p:cNvPr id="26" name="Freeform 26"/>
            <p:cNvSpPr/>
            <p:nvPr/>
          </p:nvSpPr>
          <p:spPr>
            <a:xfrm>
              <a:off x="0" y="0"/>
              <a:ext cx="692525" cy="688133"/>
            </a:xfrm>
            <a:custGeom>
              <a:avLst/>
              <a:gdLst/>
              <a:ahLst/>
              <a:cxnLst/>
              <a:rect l="l" t="t" r="r" b="b"/>
              <a:pathLst>
                <a:path w="692525" h="688133">
                  <a:moveTo>
                    <a:pt x="69940" y="0"/>
                  </a:moveTo>
                  <a:lnTo>
                    <a:pt x="622585" y="0"/>
                  </a:lnTo>
                  <a:cubicBezTo>
                    <a:pt x="641134" y="0"/>
                    <a:pt x="658924" y="7369"/>
                    <a:pt x="672040" y="20485"/>
                  </a:cubicBezTo>
                  <a:cubicBezTo>
                    <a:pt x="685156" y="33601"/>
                    <a:pt x="692525" y="51391"/>
                    <a:pt x="692525" y="69940"/>
                  </a:cubicBezTo>
                  <a:lnTo>
                    <a:pt x="692525" y="618192"/>
                  </a:lnTo>
                  <a:cubicBezTo>
                    <a:pt x="692525" y="636742"/>
                    <a:pt x="685156" y="654531"/>
                    <a:pt x="672040" y="667648"/>
                  </a:cubicBezTo>
                  <a:cubicBezTo>
                    <a:pt x="658924" y="680764"/>
                    <a:pt x="641134" y="688133"/>
                    <a:pt x="622585" y="688133"/>
                  </a:cubicBezTo>
                  <a:lnTo>
                    <a:pt x="69940" y="688133"/>
                  </a:lnTo>
                  <a:cubicBezTo>
                    <a:pt x="51391" y="688133"/>
                    <a:pt x="33601" y="680764"/>
                    <a:pt x="20485" y="667648"/>
                  </a:cubicBezTo>
                  <a:cubicBezTo>
                    <a:pt x="7369" y="654531"/>
                    <a:pt x="0" y="636742"/>
                    <a:pt x="0" y="618192"/>
                  </a:cubicBezTo>
                  <a:lnTo>
                    <a:pt x="0" y="69940"/>
                  </a:lnTo>
                  <a:cubicBezTo>
                    <a:pt x="0" y="51391"/>
                    <a:pt x="7369" y="33601"/>
                    <a:pt x="20485" y="20485"/>
                  </a:cubicBezTo>
                  <a:cubicBezTo>
                    <a:pt x="33601" y="7369"/>
                    <a:pt x="51391" y="0"/>
                    <a:pt x="69940" y="0"/>
                  </a:cubicBezTo>
                  <a:close/>
                </a:path>
              </a:pathLst>
            </a:custGeom>
            <a:solidFill>
              <a:srgbClr val="213D10"/>
            </a:solidFill>
          </p:spPr>
          <p:txBody>
            <a:bodyPr/>
            <a:lstStyle/>
            <a:p>
              <a:endParaRPr lang="en-US"/>
            </a:p>
          </p:txBody>
        </p:sp>
        <p:sp>
          <p:nvSpPr>
            <p:cNvPr id="27" name="TextBox 27"/>
            <p:cNvSpPr txBox="1"/>
            <p:nvPr/>
          </p:nvSpPr>
          <p:spPr>
            <a:xfrm>
              <a:off x="0" y="-38100"/>
              <a:ext cx="812800" cy="850900"/>
            </a:xfrm>
            <a:prstGeom prst="rect">
              <a:avLst/>
            </a:prstGeom>
          </p:spPr>
          <p:txBody>
            <a:bodyPr lIns="50800" tIns="50800" rIns="50800" bIns="50800" rtlCol="0" anchor="ctr"/>
            <a:lstStyle/>
            <a:p>
              <a:pPr algn="ctr">
                <a:lnSpc>
                  <a:spcPts val="2799"/>
                </a:lnSpc>
              </a:pPr>
              <a:endParaRPr/>
            </a:p>
          </p:txBody>
        </p:sp>
      </p:grpSp>
      <p:grpSp>
        <p:nvGrpSpPr>
          <p:cNvPr id="28" name="Group 28"/>
          <p:cNvGrpSpPr>
            <a:grpSpLocks noChangeAspect="1"/>
          </p:cNvGrpSpPr>
          <p:nvPr/>
        </p:nvGrpSpPr>
        <p:grpSpPr>
          <a:xfrm>
            <a:off x="14141006" y="3947007"/>
            <a:ext cx="908835" cy="908835"/>
            <a:chOff x="0" y="0"/>
            <a:chExt cx="6350000" cy="6350000"/>
          </a:xfrm>
        </p:grpSpPr>
        <p:sp>
          <p:nvSpPr>
            <p:cNvPr id="29" name="Freeform 29"/>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5"/>
              <a:stretch>
                <a:fillRect l="-24985" r="-24984"/>
              </a:stretch>
            </a:blipFill>
          </p:spPr>
          <p:txBody>
            <a:bodyPr/>
            <a:lstStyle/>
            <a:p>
              <a:endParaRPr lang="en-US"/>
            </a:p>
          </p:txBody>
        </p:sp>
      </p:grpSp>
      <p:sp>
        <p:nvSpPr>
          <p:cNvPr id="30" name="TextBox 30"/>
          <p:cNvSpPr txBox="1"/>
          <p:nvPr/>
        </p:nvSpPr>
        <p:spPr>
          <a:xfrm>
            <a:off x="12496800" y="5524500"/>
            <a:ext cx="4342975" cy="1323376"/>
          </a:xfrm>
          <a:prstGeom prst="rect">
            <a:avLst/>
          </a:prstGeom>
        </p:spPr>
        <p:txBody>
          <a:bodyPr lIns="0" tIns="0" rIns="0" bIns="0" rtlCol="0" anchor="t">
            <a:spAutoFit/>
          </a:bodyPr>
          <a:lstStyle/>
          <a:p>
            <a:pPr algn="just">
              <a:lnSpc>
                <a:spcPts val="3499"/>
              </a:lnSpc>
            </a:pPr>
            <a:endParaRPr lang="en-US" sz="2499" dirty="0">
              <a:solidFill>
                <a:srgbClr val="FFFFFF"/>
              </a:solidFill>
              <a:latin typeface="Archivo Narrow"/>
            </a:endParaRPr>
          </a:p>
          <a:p>
            <a:pPr algn="just">
              <a:lnSpc>
                <a:spcPts val="3499"/>
              </a:lnSpc>
            </a:pPr>
            <a:r>
              <a:rPr lang="en-US" sz="2499" dirty="0">
                <a:solidFill>
                  <a:srgbClr val="FFFFFF"/>
                </a:solidFill>
                <a:latin typeface="Archivo Narrow"/>
              </a:rPr>
              <a:t>Average sale for Participating Farmer was $925 </a:t>
            </a:r>
          </a:p>
        </p:txBody>
      </p:sp>
      <p:sp>
        <p:nvSpPr>
          <p:cNvPr id="31" name="TextBox 31"/>
          <p:cNvSpPr txBox="1"/>
          <p:nvPr/>
        </p:nvSpPr>
        <p:spPr>
          <a:xfrm>
            <a:off x="1181402" y="1125757"/>
            <a:ext cx="15925196" cy="1387393"/>
          </a:xfrm>
          <a:prstGeom prst="rect">
            <a:avLst/>
          </a:prstGeom>
        </p:spPr>
        <p:txBody>
          <a:bodyPr lIns="0" tIns="0" rIns="0" bIns="0" rtlCol="0" anchor="t">
            <a:spAutoFit/>
          </a:bodyPr>
          <a:lstStyle/>
          <a:p>
            <a:pPr algn="ctr">
              <a:lnSpc>
                <a:spcPts val="11200"/>
              </a:lnSpc>
            </a:pPr>
            <a:r>
              <a:rPr lang="en-US" sz="8000" dirty="0">
                <a:solidFill>
                  <a:srgbClr val="FFFFFF"/>
                </a:solidFill>
                <a:latin typeface="Archivo Narrow Bold"/>
              </a:rPr>
              <a:t>STATISTICS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25" b="7825"/>
          <a:stretch>
            <a:fillRect/>
          </a:stretch>
        </p:blipFill>
        <p:spPr>
          <a:xfrm>
            <a:off x="0" y="0"/>
            <a:ext cx="18288000" cy="10287000"/>
          </a:xfrm>
          <a:prstGeom prst="rect">
            <a:avLst/>
          </a:prstGeom>
        </p:spPr>
      </p:pic>
      <p:grpSp>
        <p:nvGrpSpPr>
          <p:cNvPr id="3" name="Group 3"/>
          <p:cNvGrpSpPr/>
          <p:nvPr/>
        </p:nvGrpSpPr>
        <p:grpSpPr>
          <a:xfrm>
            <a:off x="4702074" y="6984823"/>
            <a:ext cx="8940794" cy="2273477"/>
            <a:chOff x="0" y="0"/>
            <a:chExt cx="4274726" cy="598776"/>
          </a:xfrm>
        </p:grpSpPr>
        <p:sp>
          <p:nvSpPr>
            <p:cNvPr id="4" name="Freeform 4"/>
            <p:cNvSpPr/>
            <p:nvPr/>
          </p:nvSpPr>
          <p:spPr>
            <a:xfrm>
              <a:off x="0" y="0"/>
              <a:ext cx="4274726" cy="598776"/>
            </a:xfrm>
            <a:custGeom>
              <a:avLst/>
              <a:gdLst/>
              <a:ahLst/>
              <a:cxnLst/>
              <a:rect l="l" t="t" r="r" b="b"/>
              <a:pathLst>
                <a:path w="4274726" h="598776">
                  <a:moveTo>
                    <a:pt x="4770" y="0"/>
                  </a:moveTo>
                  <a:lnTo>
                    <a:pt x="4269956" y="0"/>
                  </a:lnTo>
                  <a:cubicBezTo>
                    <a:pt x="4271221" y="0"/>
                    <a:pt x="4272434" y="503"/>
                    <a:pt x="4273329" y="1397"/>
                  </a:cubicBezTo>
                  <a:cubicBezTo>
                    <a:pt x="4274223" y="2292"/>
                    <a:pt x="4274726" y="3505"/>
                    <a:pt x="4274726" y="4770"/>
                  </a:cubicBezTo>
                  <a:lnTo>
                    <a:pt x="4274726" y="594006"/>
                  </a:lnTo>
                  <a:cubicBezTo>
                    <a:pt x="4274726" y="595271"/>
                    <a:pt x="4274223" y="596484"/>
                    <a:pt x="4273329" y="597379"/>
                  </a:cubicBezTo>
                  <a:cubicBezTo>
                    <a:pt x="4272434" y="598273"/>
                    <a:pt x="4271221" y="598776"/>
                    <a:pt x="4269956" y="598776"/>
                  </a:cubicBezTo>
                  <a:lnTo>
                    <a:pt x="4770" y="598776"/>
                  </a:lnTo>
                  <a:cubicBezTo>
                    <a:pt x="3505" y="598776"/>
                    <a:pt x="2292" y="598273"/>
                    <a:pt x="1397" y="597379"/>
                  </a:cubicBezTo>
                  <a:cubicBezTo>
                    <a:pt x="503" y="596484"/>
                    <a:pt x="0" y="595271"/>
                    <a:pt x="0" y="594006"/>
                  </a:cubicBezTo>
                  <a:lnTo>
                    <a:pt x="0" y="4770"/>
                  </a:lnTo>
                  <a:cubicBezTo>
                    <a:pt x="0" y="3505"/>
                    <a:pt x="503" y="2292"/>
                    <a:pt x="1397" y="1397"/>
                  </a:cubicBezTo>
                  <a:cubicBezTo>
                    <a:pt x="2292" y="503"/>
                    <a:pt x="3505" y="0"/>
                    <a:pt x="4770" y="0"/>
                  </a:cubicBezTo>
                  <a:close/>
                </a:path>
              </a:pathLst>
            </a:custGeom>
            <a:solidFill>
              <a:srgbClr val="2A4B16">
                <a:alpha val="80000"/>
              </a:srgbClr>
            </a:solidFill>
            <a:ln>
              <a:noFill/>
            </a:ln>
          </p:spPr>
          <p:txBody>
            <a:bodyPr/>
            <a:lstStyle/>
            <a:p>
              <a:endParaRPr lang="en-US"/>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6" name="Group 6"/>
          <p:cNvGrpSpPr>
            <a:grpSpLocks noChangeAspect="1"/>
          </p:cNvGrpSpPr>
          <p:nvPr/>
        </p:nvGrpSpPr>
        <p:grpSpPr>
          <a:xfrm>
            <a:off x="13585927" y="1028700"/>
            <a:ext cx="3342445" cy="3988158"/>
            <a:chOff x="0" y="0"/>
            <a:chExt cx="3727450" cy="4447540"/>
          </a:xfrm>
        </p:grpSpPr>
        <p:sp>
          <p:nvSpPr>
            <p:cNvPr id="7" name="Freeform 7"/>
            <p:cNvSpPr/>
            <p:nvPr/>
          </p:nvSpPr>
          <p:spPr>
            <a:xfrm>
              <a:off x="63500" y="63500"/>
              <a:ext cx="3600450" cy="4320540"/>
            </a:xfrm>
            <a:custGeom>
              <a:avLst/>
              <a:gdLst/>
              <a:ahLst/>
              <a:cxnLst/>
              <a:rect l="l" t="t" r="r" b="b"/>
              <a:pathLst>
                <a:path w="3600450" h="4320540">
                  <a:moveTo>
                    <a:pt x="0" y="0"/>
                  </a:moveTo>
                  <a:lnTo>
                    <a:pt x="3600450" y="0"/>
                  </a:lnTo>
                  <a:lnTo>
                    <a:pt x="3600450" y="4320540"/>
                  </a:lnTo>
                  <a:lnTo>
                    <a:pt x="0" y="4320540"/>
                  </a:lnTo>
                  <a:close/>
                </a:path>
              </a:pathLst>
            </a:custGeom>
            <a:blipFill>
              <a:blip r:embed="rId3"/>
              <a:stretch>
                <a:fillRect l="-39607" r="-39607"/>
              </a:stretch>
            </a:blipFill>
          </p:spPr>
          <p:txBody>
            <a:bodyPr/>
            <a:lstStyle/>
            <a:p>
              <a:endParaRPr lang="en-US"/>
            </a:p>
          </p:txBody>
        </p:sp>
        <p:sp>
          <p:nvSpPr>
            <p:cNvPr id="8" name="Freeform 8"/>
            <p:cNvSpPr/>
            <p:nvPr/>
          </p:nvSpPr>
          <p:spPr>
            <a:xfrm>
              <a:off x="0" y="0"/>
              <a:ext cx="3727450" cy="4447540"/>
            </a:xfrm>
            <a:custGeom>
              <a:avLst/>
              <a:gdLst/>
              <a:ahLst/>
              <a:cxnLst/>
              <a:rect l="l" t="t" r="r" b="b"/>
              <a:pathLst>
                <a:path w="3727450" h="4447540">
                  <a:moveTo>
                    <a:pt x="3727450" y="4447540"/>
                  </a:moveTo>
                  <a:lnTo>
                    <a:pt x="0" y="4447540"/>
                  </a:lnTo>
                  <a:lnTo>
                    <a:pt x="0" y="0"/>
                  </a:lnTo>
                  <a:lnTo>
                    <a:pt x="3727450" y="0"/>
                  </a:lnTo>
                  <a:lnTo>
                    <a:pt x="3727450" y="4447540"/>
                  </a:lnTo>
                  <a:close/>
                  <a:moveTo>
                    <a:pt x="127000" y="4320540"/>
                  </a:moveTo>
                  <a:lnTo>
                    <a:pt x="3600450" y="4320540"/>
                  </a:lnTo>
                  <a:lnTo>
                    <a:pt x="3600450" y="127000"/>
                  </a:lnTo>
                  <a:lnTo>
                    <a:pt x="127000" y="127000"/>
                  </a:lnTo>
                  <a:lnTo>
                    <a:pt x="127000" y="4320540"/>
                  </a:lnTo>
                  <a:close/>
                </a:path>
              </a:pathLst>
            </a:custGeom>
            <a:solidFill>
              <a:srgbClr val="2A4B16"/>
            </a:solidFill>
          </p:spPr>
          <p:txBody>
            <a:bodyPr/>
            <a:lstStyle/>
            <a:p>
              <a:endParaRPr lang="en-US"/>
            </a:p>
          </p:txBody>
        </p:sp>
      </p:grpSp>
      <p:grpSp>
        <p:nvGrpSpPr>
          <p:cNvPr id="9" name="Group 9"/>
          <p:cNvGrpSpPr>
            <a:grpSpLocks noChangeAspect="1"/>
          </p:cNvGrpSpPr>
          <p:nvPr/>
        </p:nvGrpSpPr>
        <p:grpSpPr>
          <a:xfrm>
            <a:off x="13585927" y="5270142"/>
            <a:ext cx="3342445" cy="3988158"/>
            <a:chOff x="0" y="0"/>
            <a:chExt cx="3727450" cy="4447540"/>
          </a:xfrm>
        </p:grpSpPr>
        <p:sp>
          <p:nvSpPr>
            <p:cNvPr id="10" name="Freeform 10"/>
            <p:cNvSpPr/>
            <p:nvPr/>
          </p:nvSpPr>
          <p:spPr>
            <a:xfrm>
              <a:off x="63500" y="63500"/>
              <a:ext cx="3600450" cy="4320540"/>
            </a:xfrm>
            <a:custGeom>
              <a:avLst/>
              <a:gdLst/>
              <a:ahLst/>
              <a:cxnLst/>
              <a:rect l="l" t="t" r="r" b="b"/>
              <a:pathLst>
                <a:path w="3600450" h="4320540">
                  <a:moveTo>
                    <a:pt x="0" y="0"/>
                  </a:moveTo>
                  <a:lnTo>
                    <a:pt x="3600450" y="0"/>
                  </a:lnTo>
                  <a:lnTo>
                    <a:pt x="3600450" y="4320540"/>
                  </a:lnTo>
                  <a:lnTo>
                    <a:pt x="0" y="4320540"/>
                  </a:lnTo>
                  <a:close/>
                </a:path>
              </a:pathLst>
            </a:custGeom>
            <a:blipFill>
              <a:blip r:embed="rId4"/>
              <a:stretch>
                <a:fillRect l="-39999" r="-39999"/>
              </a:stretch>
            </a:blipFill>
          </p:spPr>
          <p:txBody>
            <a:bodyPr/>
            <a:lstStyle/>
            <a:p>
              <a:endParaRPr lang="en-US"/>
            </a:p>
          </p:txBody>
        </p:sp>
        <p:sp>
          <p:nvSpPr>
            <p:cNvPr id="11" name="Freeform 11"/>
            <p:cNvSpPr/>
            <p:nvPr/>
          </p:nvSpPr>
          <p:spPr>
            <a:xfrm>
              <a:off x="0" y="0"/>
              <a:ext cx="3727450" cy="4447540"/>
            </a:xfrm>
            <a:custGeom>
              <a:avLst/>
              <a:gdLst/>
              <a:ahLst/>
              <a:cxnLst/>
              <a:rect l="l" t="t" r="r" b="b"/>
              <a:pathLst>
                <a:path w="3727450" h="4447540">
                  <a:moveTo>
                    <a:pt x="3727450" y="4447540"/>
                  </a:moveTo>
                  <a:lnTo>
                    <a:pt x="0" y="4447540"/>
                  </a:lnTo>
                  <a:lnTo>
                    <a:pt x="0" y="0"/>
                  </a:lnTo>
                  <a:lnTo>
                    <a:pt x="3727450" y="0"/>
                  </a:lnTo>
                  <a:lnTo>
                    <a:pt x="3727450" y="4447540"/>
                  </a:lnTo>
                  <a:close/>
                  <a:moveTo>
                    <a:pt x="127000" y="4320540"/>
                  </a:moveTo>
                  <a:lnTo>
                    <a:pt x="3600450" y="4320540"/>
                  </a:lnTo>
                  <a:lnTo>
                    <a:pt x="3600450" y="127000"/>
                  </a:lnTo>
                  <a:lnTo>
                    <a:pt x="127000" y="127000"/>
                  </a:lnTo>
                  <a:lnTo>
                    <a:pt x="127000" y="4320540"/>
                  </a:lnTo>
                  <a:close/>
                </a:path>
              </a:pathLst>
            </a:custGeom>
            <a:solidFill>
              <a:srgbClr val="2A4B16"/>
            </a:solidFill>
          </p:spPr>
          <p:txBody>
            <a:bodyPr/>
            <a:lstStyle/>
            <a:p>
              <a:endParaRPr lang="en-US"/>
            </a:p>
          </p:txBody>
        </p:sp>
      </p:grpSp>
      <p:grpSp>
        <p:nvGrpSpPr>
          <p:cNvPr id="12" name="Group 12"/>
          <p:cNvGrpSpPr>
            <a:grpSpLocks noChangeAspect="1"/>
          </p:cNvGrpSpPr>
          <p:nvPr/>
        </p:nvGrpSpPr>
        <p:grpSpPr>
          <a:xfrm>
            <a:off x="1389654" y="1028700"/>
            <a:ext cx="3342445" cy="3988158"/>
            <a:chOff x="0" y="0"/>
            <a:chExt cx="3727450" cy="4447540"/>
          </a:xfrm>
        </p:grpSpPr>
        <p:sp>
          <p:nvSpPr>
            <p:cNvPr id="13" name="Freeform 13"/>
            <p:cNvSpPr/>
            <p:nvPr/>
          </p:nvSpPr>
          <p:spPr>
            <a:xfrm>
              <a:off x="63500" y="63500"/>
              <a:ext cx="3600450" cy="4320540"/>
            </a:xfrm>
            <a:custGeom>
              <a:avLst/>
              <a:gdLst/>
              <a:ahLst/>
              <a:cxnLst/>
              <a:rect l="l" t="t" r="r" b="b"/>
              <a:pathLst>
                <a:path w="3600450" h="4320540">
                  <a:moveTo>
                    <a:pt x="0" y="0"/>
                  </a:moveTo>
                  <a:lnTo>
                    <a:pt x="3600450" y="0"/>
                  </a:lnTo>
                  <a:lnTo>
                    <a:pt x="3600450" y="4320540"/>
                  </a:lnTo>
                  <a:lnTo>
                    <a:pt x="0" y="4320540"/>
                  </a:lnTo>
                  <a:close/>
                </a:path>
              </a:pathLst>
            </a:custGeom>
            <a:blipFill>
              <a:blip r:embed="rId5"/>
              <a:stretch>
                <a:fillRect l="-39887" r="-39887"/>
              </a:stretch>
            </a:blipFill>
          </p:spPr>
          <p:txBody>
            <a:bodyPr/>
            <a:lstStyle/>
            <a:p>
              <a:endParaRPr lang="en-US"/>
            </a:p>
          </p:txBody>
        </p:sp>
        <p:sp>
          <p:nvSpPr>
            <p:cNvPr id="14" name="Freeform 14"/>
            <p:cNvSpPr/>
            <p:nvPr/>
          </p:nvSpPr>
          <p:spPr>
            <a:xfrm>
              <a:off x="0" y="0"/>
              <a:ext cx="3727450" cy="4447540"/>
            </a:xfrm>
            <a:custGeom>
              <a:avLst/>
              <a:gdLst/>
              <a:ahLst/>
              <a:cxnLst/>
              <a:rect l="l" t="t" r="r" b="b"/>
              <a:pathLst>
                <a:path w="3727450" h="4447540">
                  <a:moveTo>
                    <a:pt x="3727450" y="4447540"/>
                  </a:moveTo>
                  <a:lnTo>
                    <a:pt x="0" y="4447540"/>
                  </a:lnTo>
                  <a:lnTo>
                    <a:pt x="0" y="0"/>
                  </a:lnTo>
                  <a:lnTo>
                    <a:pt x="3727450" y="0"/>
                  </a:lnTo>
                  <a:lnTo>
                    <a:pt x="3727450" y="4447540"/>
                  </a:lnTo>
                  <a:close/>
                  <a:moveTo>
                    <a:pt x="127000" y="4320540"/>
                  </a:moveTo>
                  <a:lnTo>
                    <a:pt x="3600450" y="4320540"/>
                  </a:lnTo>
                  <a:lnTo>
                    <a:pt x="3600450" y="127000"/>
                  </a:lnTo>
                  <a:lnTo>
                    <a:pt x="127000" y="127000"/>
                  </a:lnTo>
                  <a:lnTo>
                    <a:pt x="127000" y="4320540"/>
                  </a:lnTo>
                  <a:close/>
                </a:path>
              </a:pathLst>
            </a:custGeom>
            <a:solidFill>
              <a:srgbClr val="213D10"/>
            </a:solidFill>
          </p:spPr>
          <p:txBody>
            <a:bodyPr/>
            <a:lstStyle/>
            <a:p>
              <a:endParaRPr lang="en-US"/>
            </a:p>
          </p:txBody>
        </p:sp>
      </p:grpSp>
      <p:grpSp>
        <p:nvGrpSpPr>
          <p:cNvPr id="15" name="Group 15"/>
          <p:cNvGrpSpPr>
            <a:grpSpLocks noChangeAspect="1"/>
          </p:cNvGrpSpPr>
          <p:nvPr/>
        </p:nvGrpSpPr>
        <p:grpSpPr>
          <a:xfrm>
            <a:off x="1389654" y="5270142"/>
            <a:ext cx="3342445" cy="3988158"/>
            <a:chOff x="0" y="0"/>
            <a:chExt cx="3727450" cy="4447540"/>
          </a:xfrm>
        </p:grpSpPr>
        <p:sp>
          <p:nvSpPr>
            <p:cNvPr id="16" name="Freeform 16"/>
            <p:cNvSpPr/>
            <p:nvPr/>
          </p:nvSpPr>
          <p:spPr>
            <a:xfrm>
              <a:off x="63500" y="63500"/>
              <a:ext cx="3600450" cy="4320540"/>
            </a:xfrm>
            <a:custGeom>
              <a:avLst/>
              <a:gdLst/>
              <a:ahLst/>
              <a:cxnLst/>
              <a:rect l="l" t="t" r="r" b="b"/>
              <a:pathLst>
                <a:path w="3600450" h="4320540">
                  <a:moveTo>
                    <a:pt x="0" y="0"/>
                  </a:moveTo>
                  <a:lnTo>
                    <a:pt x="3600450" y="0"/>
                  </a:lnTo>
                  <a:lnTo>
                    <a:pt x="3600450" y="4320540"/>
                  </a:lnTo>
                  <a:lnTo>
                    <a:pt x="0" y="4320540"/>
                  </a:lnTo>
                  <a:close/>
                </a:path>
              </a:pathLst>
            </a:custGeom>
            <a:blipFill>
              <a:blip r:embed="rId6"/>
              <a:stretch>
                <a:fillRect l="-40056" r="-40056"/>
              </a:stretch>
            </a:blipFill>
          </p:spPr>
          <p:txBody>
            <a:bodyPr/>
            <a:lstStyle/>
            <a:p>
              <a:endParaRPr lang="en-US"/>
            </a:p>
          </p:txBody>
        </p:sp>
        <p:sp>
          <p:nvSpPr>
            <p:cNvPr id="17" name="Freeform 17"/>
            <p:cNvSpPr/>
            <p:nvPr/>
          </p:nvSpPr>
          <p:spPr>
            <a:xfrm>
              <a:off x="0" y="0"/>
              <a:ext cx="3727450" cy="4447540"/>
            </a:xfrm>
            <a:custGeom>
              <a:avLst/>
              <a:gdLst/>
              <a:ahLst/>
              <a:cxnLst/>
              <a:rect l="l" t="t" r="r" b="b"/>
              <a:pathLst>
                <a:path w="3727450" h="4447540">
                  <a:moveTo>
                    <a:pt x="3727450" y="4447540"/>
                  </a:moveTo>
                  <a:lnTo>
                    <a:pt x="0" y="4447540"/>
                  </a:lnTo>
                  <a:lnTo>
                    <a:pt x="0" y="0"/>
                  </a:lnTo>
                  <a:lnTo>
                    <a:pt x="3727450" y="0"/>
                  </a:lnTo>
                  <a:lnTo>
                    <a:pt x="3727450" y="4447540"/>
                  </a:lnTo>
                  <a:close/>
                  <a:moveTo>
                    <a:pt x="127000" y="4320540"/>
                  </a:moveTo>
                  <a:lnTo>
                    <a:pt x="3600450" y="4320540"/>
                  </a:lnTo>
                  <a:lnTo>
                    <a:pt x="3600450" y="127000"/>
                  </a:lnTo>
                  <a:lnTo>
                    <a:pt x="127000" y="127000"/>
                  </a:lnTo>
                  <a:lnTo>
                    <a:pt x="127000" y="4320540"/>
                  </a:lnTo>
                  <a:close/>
                </a:path>
              </a:pathLst>
            </a:custGeom>
            <a:solidFill>
              <a:srgbClr val="2A4B16"/>
            </a:solidFill>
          </p:spPr>
          <p:txBody>
            <a:bodyPr/>
            <a:lstStyle/>
            <a:p>
              <a:endParaRPr lang="en-US"/>
            </a:p>
          </p:txBody>
        </p:sp>
      </p:grpSp>
      <p:grpSp>
        <p:nvGrpSpPr>
          <p:cNvPr id="18" name="Group 18"/>
          <p:cNvGrpSpPr/>
          <p:nvPr/>
        </p:nvGrpSpPr>
        <p:grpSpPr>
          <a:xfrm>
            <a:off x="4959639" y="1028700"/>
            <a:ext cx="8449732" cy="3384374"/>
            <a:chOff x="0" y="0"/>
            <a:chExt cx="1149127" cy="460260"/>
          </a:xfrm>
        </p:grpSpPr>
        <p:sp>
          <p:nvSpPr>
            <p:cNvPr id="19" name="Freeform 19"/>
            <p:cNvSpPr/>
            <p:nvPr/>
          </p:nvSpPr>
          <p:spPr>
            <a:xfrm>
              <a:off x="0" y="0"/>
              <a:ext cx="1149127" cy="460260"/>
            </a:xfrm>
            <a:custGeom>
              <a:avLst/>
              <a:gdLst/>
              <a:ahLst/>
              <a:cxnLst/>
              <a:rect l="l" t="t" r="r" b="b"/>
              <a:pathLst>
                <a:path w="1149127" h="460260">
                  <a:moveTo>
                    <a:pt x="9162" y="0"/>
                  </a:moveTo>
                  <a:lnTo>
                    <a:pt x="1139965" y="0"/>
                  </a:lnTo>
                  <a:cubicBezTo>
                    <a:pt x="1145025" y="0"/>
                    <a:pt x="1149127" y="4102"/>
                    <a:pt x="1149127" y="9162"/>
                  </a:cubicBezTo>
                  <a:lnTo>
                    <a:pt x="1149127" y="451098"/>
                  </a:lnTo>
                  <a:cubicBezTo>
                    <a:pt x="1149127" y="453528"/>
                    <a:pt x="1148162" y="455859"/>
                    <a:pt x="1146444" y="457577"/>
                  </a:cubicBezTo>
                  <a:cubicBezTo>
                    <a:pt x="1144726" y="459295"/>
                    <a:pt x="1142395" y="460260"/>
                    <a:pt x="1139965" y="460260"/>
                  </a:cubicBezTo>
                  <a:lnTo>
                    <a:pt x="9162" y="460260"/>
                  </a:lnTo>
                  <a:cubicBezTo>
                    <a:pt x="4102" y="460260"/>
                    <a:pt x="0" y="456158"/>
                    <a:pt x="0" y="451098"/>
                  </a:cubicBezTo>
                  <a:lnTo>
                    <a:pt x="0" y="9162"/>
                  </a:lnTo>
                  <a:cubicBezTo>
                    <a:pt x="0" y="4102"/>
                    <a:pt x="4102" y="0"/>
                    <a:pt x="9162" y="0"/>
                  </a:cubicBezTo>
                  <a:close/>
                </a:path>
              </a:pathLst>
            </a:custGeom>
            <a:solidFill>
              <a:srgbClr val="2A4B16"/>
            </a:solidFill>
          </p:spPr>
          <p:txBody>
            <a:bodyPr/>
            <a:lstStyle/>
            <a:p>
              <a:endParaRPr lang="en-US"/>
            </a:p>
          </p:txBody>
        </p:sp>
        <p:sp>
          <p:nvSpPr>
            <p:cNvPr id="20" name="TextBox 20"/>
            <p:cNvSpPr txBox="1"/>
            <p:nvPr/>
          </p:nvSpPr>
          <p:spPr>
            <a:xfrm>
              <a:off x="0" y="-38100"/>
              <a:ext cx="812800" cy="850900"/>
            </a:xfrm>
            <a:prstGeom prst="rect">
              <a:avLst/>
            </a:prstGeom>
          </p:spPr>
          <p:txBody>
            <a:bodyPr lIns="50800" tIns="50800" rIns="50800" bIns="50800" rtlCol="0" anchor="ctr"/>
            <a:lstStyle/>
            <a:p>
              <a:pPr algn="ctr">
                <a:lnSpc>
                  <a:spcPts val="2799"/>
                </a:lnSpc>
              </a:pPr>
              <a:endParaRPr/>
            </a:p>
          </p:txBody>
        </p:sp>
      </p:grpSp>
      <p:grpSp>
        <p:nvGrpSpPr>
          <p:cNvPr id="21" name="Group 21"/>
          <p:cNvGrpSpPr>
            <a:grpSpLocks noChangeAspect="1"/>
          </p:cNvGrpSpPr>
          <p:nvPr/>
        </p:nvGrpSpPr>
        <p:grpSpPr>
          <a:xfrm>
            <a:off x="5100122" y="1179069"/>
            <a:ext cx="8154261" cy="3095358"/>
            <a:chOff x="0" y="0"/>
            <a:chExt cx="6350000" cy="2410460"/>
          </a:xfrm>
        </p:grpSpPr>
        <p:sp>
          <p:nvSpPr>
            <p:cNvPr id="22" name="Freeform 22"/>
            <p:cNvSpPr/>
            <p:nvPr/>
          </p:nvSpPr>
          <p:spPr>
            <a:xfrm>
              <a:off x="0" y="0"/>
              <a:ext cx="6350000" cy="2410460"/>
            </a:xfrm>
            <a:custGeom>
              <a:avLst/>
              <a:gdLst/>
              <a:ahLst/>
              <a:cxnLst/>
              <a:rect l="l" t="t" r="r" b="b"/>
              <a:pathLst>
                <a:path w="6350000" h="2410460">
                  <a:moveTo>
                    <a:pt x="0" y="0"/>
                  </a:moveTo>
                  <a:lnTo>
                    <a:pt x="6350000" y="0"/>
                  </a:lnTo>
                  <a:lnTo>
                    <a:pt x="6350000" y="2410460"/>
                  </a:lnTo>
                  <a:lnTo>
                    <a:pt x="0" y="2410460"/>
                  </a:lnTo>
                  <a:close/>
                </a:path>
              </a:pathLst>
            </a:custGeom>
            <a:blipFill>
              <a:blip r:embed="rId7"/>
              <a:stretch>
                <a:fillRect t="-37647" b="-37647"/>
              </a:stretch>
            </a:blipFill>
          </p:spPr>
          <p:txBody>
            <a:bodyPr/>
            <a:lstStyle/>
            <a:p>
              <a:endParaRPr lang="en-US"/>
            </a:p>
          </p:txBody>
        </p:sp>
      </p:grpSp>
      <p:sp>
        <p:nvSpPr>
          <p:cNvPr id="23" name="TextBox 23"/>
          <p:cNvSpPr txBox="1"/>
          <p:nvPr/>
        </p:nvSpPr>
        <p:spPr>
          <a:xfrm>
            <a:off x="4645133" y="7860696"/>
            <a:ext cx="9194692" cy="1346522"/>
          </a:xfrm>
          <a:prstGeom prst="rect">
            <a:avLst/>
          </a:prstGeom>
        </p:spPr>
        <p:txBody>
          <a:bodyPr wrap="square" lIns="0" tIns="0" rIns="0" bIns="0" rtlCol="0" anchor="t">
            <a:spAutoFit/>
          </a:bodyPr>
          <a:lstStyle/>
          <a:p>
            <a:pPr algn="ctr">
              <a:lnSpc>
                <a:spcPts val="3499"/>
              </a:lnSpc>
            </a:pPr>
            <a:r>
              <a:rPr lang="en-US" sz="2499" dirty="0">
                <a:solidFill>
                  <a:srgbClr val="FFFFFF"/>
                </a:solidFill>
                <a:latin typeface="Archivo Narrow"/>
              </a:rPr>
              <a:t>We, KDA, would like to thank the 116 Farmers’ Markets and 98 Distribution Agencies who did not waiver in the face of change to make all this happen for the seniors of Kentucky.  Approximately 12,545 seniors received benefits.</a:t>
            </a:r>
          </a:p>
        </p:txBody>
      </p:sp>
      <p:sp>
        <p:nvSpPr>
          <p:cNvPr id="24" name="AutoShape 24"/>
          <p:cNvSpPr/>
          <p:nvPr/>
        </p:nvSpPr>
        <p:spPr>
          <a:xfrm>
            <a:off x="7098267" y="7226121"/>
            <a:ext cx="4091467" cy="0"/>
          </a:xfrm>
          <a:prstGeom prst="line">
            <a:avLst/>
          </a:prstGeom>
          <a:ln w="38100" cap="flat">
            <a:solidFill>
              <a:srgbClr val="FFBB03"/>
            </a:solidFill>
            <a:prstDash val="solid"/>
            <a:headEnd type="none" w="sm" len="sm"/>
            <a:tailEnd type="none" w="sm" len="sm"/>
          </a:ln>
        </p:spPr>
        <p:txBody>
          <a:bodyPr/>
          <a:lstStyle/>
          <a:p>
            <a:endParaRPr lang="en-US"/>
          </a:p>
        </p:txBody>
      </p:sp>
      <p:sp>
        <p:nvSpPr>
          <p:cNvPr id="25" name="TextBox 25"/>
          <p:cNvSpPr txBox="1"/>
          <p:nvPr/>
        </p:nvSpPr>
        <p:spPr>
          <a:xfrm>
            <a:off x="4949943" y="4460726"/>
            <a:ext cx="8304440" cy="2457450"/>
          </a:xfrm>
          <a:prstGeom prst="rect">
            <a:avLst/>
          </a:prstGeom>
        </p:spPr>
        <p:txBody>
          <a:bodyPr lIns="0" tIns="0" rIns="0" bIns="0" rtlCol="0" anchor="t">
            <a:spAutoFit/>
          </a:bodyPr>
          <a:lstStyle/>
          <a:p>
            <a:pPr algn="ctr">
              <a:lnSpc>
                <a:spcPts val="9600"/>
              </a:lnSpc>
            </a:pPr>
            <a:r>
              <a:rPr lang="en-US" sz="8000" dirty="0">
                <a:solidFill>
                  <a:srgbClr val="2A4B16"/>
                </a:solidFill>
                <a:latin typeface="Archivo Narrow Bold"/>
              </a:rPr>
              <a:t>2024 A HUGE SUCCESS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FD699EB-A38E-C21A-F95E-8FEF50A05F3C}"/>
              </a:ext>
            </a:extLst>
          </p:cNvPr>
          <p:cNvPicPr>
            <a:picLocks noChangeAspect="1"/>
          </p:cNvPicPr>
          <p:nvPr/>
        </p:nvPicPr>
        <p:blipFill>
          <a:blip r:embed="rId2"/>
          <a:srcRect t="7825" b="7825"/>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C9172D96-76BE-EE3C-FDE8-602C53EDB14A}"/>
              </a:ext>
            </a:extLst>
          </p:cNvPr>
          <p:cNvSpPr txBox="1"/>
          <p:nvPr/>
        </p:nvSpPr>
        <p:spPr>
          <a:xfrm>
            <a:off x="1371600" y="1562100"/>
            <a:ext cx="15925799" cy="8304847"/>
          </a:xfrm>
          <a:prstGeom prst="rect">
            <a:avLst/>
          </a:prstGeom>
          <a:solidFill>
            <a:schemeClr val="accent3">
              <a:lumMod val="40000"/>
              <a:lumOff val="60000"/>
            </a:schemeClr>
          </a:solidFill>
        </p:spPr>
        <p:txBody>
          <a:bodyPr wrap="square" rtlCol="0">
            <a:spAutoFit/>
          </a:bodyPr>
          <a:lstStyle/>
          <a:p>
            <a:pPr marL="285750" indent="-285750">
              <a:buFont typeface="Arial" panose="020B0604020202020204" pitchFamily="34" charset="0"/>
              <a:buChar char="•"/>
            </a:pPr>
            <a:r>
              <a:rPr lang="en-US" sz="4000" b="1" dirty="0"/>
              <a:t>The market must be an organized market.  To be considered “organized,” the market must have an established contact person/decision maker and meet at a named location at least once a week during the market season with specified days and operating times.</a:t>
            </a:r>
          </a:p>
          <a:p>
            <a:endParaRPr lang="en-US" sz="4000" b="1" dirty="0"/>
          </a:p>
          <a:p>
            <a:pPr marL="285750" indent="-285750">
              <a:buFont typeface="Arial" panose="020B0604020202020204" pitchFamily="34" charset="0"/>
              <a:buChar char="•"/>
            </a:pPr>
            <a:r>
              <a:rPr lang="en-US" sz="4000" b="1" dirty="0"/>
              <a:t>The market must experience one full growing season as a registered KDA market before submitting a new market application to the SFMNP.</a:t>
            </a:r>
          </a:p>
          <a:p>
            <a:endParaRPr lang="en-US" sz="4000" b="1" dirty="0"/>
          </a:p>
          <a:p>
            <a:pPr marL="285750" indent="-285750">
              <a:buFont typeface="Arial" panose="020B0604020202020204" pitchFamily="34" charset="0"/>
              <a:buChar char="•"/>
            </a:pPr>
            <a:r>
              <a:rPr lang="en-US" sz="4000" b="1" dirty="0"/>
              <a:t>The market must be registered with KDA and approved as a Kentucky Proud market.  </a:t>
            </a:r>
          </a:p>
          <a:p>
            <a:endParaRPr lang="en-US" sz="4000" b="1" dirty="0"/>
          </a:p>
          <a:p>
            <a:pPr marL="285750" indent="-285750">
              <a:buFont typeface="Arial" panose="020B0604020202020204" pitchFamily="34" charset="0"/>
              <a:buChar char="•"/>
            </a:pPr>
            <a:r>
              <a:rPr lang="en-US" sz="4000" b="1" dirty="0"/>
              <a:t>The market must sell locally grown fresh produce.  Locally grown means grown in Kentucky or within 50 miles of the Kentucky border.</a:t>
            </a:r>
          </a:p>
        </p:txBody>
      </p:sp>
      <p:sp>
        <p:nvSpPr>
          <p:cNvPr id="5" name="TextBox 4">
            <a:extLst>
              <a:ext uri="{FF2B5EF4-FFF2-40B4-BE49-F238E27FC236}">
                <a16:creationId xmlns:a16="http://schemas.microsoft.com/office/drawing/2014/main" id="{A7551633-FC1E-AC00-206B-A356C42CB1EB}"/>
              </a:ext>
            </a:extLst>
          </p:cNvPr>
          <p:cNvSpPr txBox="1"/>
          <p:nvPr/>
        </p:nvSpPr>
        <p:spPr>
          <a:xfrm>
            <a:off x="2362200" y="285750"/>
            <a:ext cx="13680476" cy="1200329"/>
          </a:xfrm>
          <a:prstGeom prst="rect">
            <a:avLst/>
          </a:prstGeom>
          <a:noFill/>
        </p:spPr>
        <p:txBody>
          <a:bodyPr wrap="none" rtlCol="0">
            <a:spAutoFit/>
          </a:bodyPr>
          <a:lstStyle/>
          <a:p>
            <a:pPr algn="ctr"/>
            <a:r>
              <a:rPr lang="en-US" sz="7200" b="1" dirty="0"/>
              <a:t>Qualifications for Farmers’ Markets</a:t>
            </a:r>
          </a:p>
        </p:txBody>
      </p:sp>
    </p:spTree>
    <p:extLst>
      <p:ext uri="{BB962C8B-B14F-4D97-AF65-F5344CB8AC3E}">
        <p14:creationId xmlns:p14="http://schemas.microsoft.com/office/powerpoint/2010/main" val="1292614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FD699EB-A38E-C21A-F95E-8FEF50A05F3C}"/>
              </a:ext>
            </a:extLst>
          </p:cNvPr>
          <p:cNvPicPr>
            <a:picLocks noChangeAspect="1"/>
          </p:cNvPicPr>
          <p:nvPr/>
        </p:nvPicPr>
        <p:blipFill>
          <a:blip r:embed="rId2"/>
          <a:srcRect t="7825" b="7825"/>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C9172D96-76BE-EE3C-FDE8-602C53EDB14A}"/>
              </a:ext>
            </a:extLst>
          </p:cNvPr>
          <p:cNvSpPr txBox="1"/>
          <p:nvPr/>
        </p:nvSpPr>
        <p:spPr>
          <a:xfrm>
            <a:off x="1181100" y="2363705"/>
            <a:ext cx="15925799" cy="6986528"/>
          </a:xfrm>
          <a:prstGeom prst="rect">
            <a:avLst/>
          </a:prstGeom>
          <a:solidFill>
            <a:schemeClr val="accent3">
              <a:lumMod val="40000"/>
              <a:lumOff val="60000"/>
            </a:schemeClr>
          </a:solidFill>
        </p:spPr>
        <p:txBody>
          <a:bodyPr wrap="square" rtlCol="0">
            <a:spAutoFit/>
          </a:bodyPr>
          <a:lstStyle/>
          <a:p>
            <a:pPr marL="285750" indent="-285750">
              <a:buFont typeface="Arial" panose="020B0604020202020204" pitchFamily="34" charset="0"/>
              <a:buChar char="•"/>
            </a:pPr>
            <a:r>
              <a:rPr lang="en-US" sz="3200" b="1" dirty="0"/>
              <a:t>Be a member of an approved KDA and SFMNP Farmers’ Market.</a:t>
            </a:r>
          </a:p>
          <a:p>
            <a:endParaRPr lang="en-US" sz="3200" b="1" dirty="0"/>
          </a:p>
          <a:p>
            <a:pPr marL="285750" indent="-285750">
              <a:buFont typeface="Arial" panose="020B0604020202020204" pitchFamily="34" charset="0"/>
              <a:buChar char="•"/>
            </a:pPr>
            <a:r>
              <a:rPr lang="en-US" sz="3200" b="1" dirty="0"/>
              <a:t>Must attend a KDA approved training session each year and train employees selling at the market on SFMNP procedures.</a:t>
            </a:r>
          </a:p>
          <a:p>
            <a:endParaRPr lang="en-US" sz="3200" b="1" dirty="0"/>
          </a:p>
          <a:p>
            <a:pPr marL="285750" indent="-285750">
              <a:buFont typeface="Arial" panose="020B0604020202020204" pitchFamily="34" charset="0"/>
              <a:buChar char="•"/>
            </a:pPr>
            <a:r>
              <a:rPr lang="en-US" sz="3200" b="1" dirty="0"/>
              <a:t>Post SFMNP sign, provided by KDA with individual identifier (farm) number, at market booth to identify as a vendor.</a:t>
            </a:r>
          </a:p>
          <a:p>
            <a:endParaRPr lang="en-US" sz="3200" b="1" dirty="0"/>
          </a:p>
          <a:p>
            <a:pPr marL="285750" indent="-285750">
              <a:buFont typeface="Arial" panose="020B0604020202020204" pitchFamily="34" charset="0"/>
              <a:buChar char="•"/>
            </a:pPr>
            <a:r>
              <a:rPr lang="en-US" sz="3200" b="1" dirty="0"/>
              <a:t>Offer for sale locally grown fruits, vegetables, honey and cut cooking herbs on the eligible foods list for human consumption.  Locally grown means grown in Kentucky or within 50 miles of the Kentucky border.</a:t>
            </a:r>
          </a:p>
          <a:p>
            <a:endParaRPr lang="en-US" sz="3200" b="1" dirty="0"/>
          </a:p>
          <a:p>
            <a:pPr marL="285750" indent="-285750">
              <a:buFont typeface="Arial" panose="020B0604020202020204" pitchFamily="34" charset="0"/>
              <a:buChar char="•"/>
            </a:pPr>
            <a:r>
              <a:rPr lang="en-US" sz="3200" b="1" dirty="0"/>
              <a:t>Provide eligible foods to senior participants at, or less than, the price charged to other customers.</a:t>
            </a:r>
          </a:p>
        </p:txBody>
      </p:sp>
      <p:sp>
        <p:nvSpPr>
          <p:cNvPr id="5" name="TextBox 4">
            <a:extLst>
              <a:ext uri="{FF2B5EF4-FFF2-40B4-BE49-F238E27FC236}">
                <a16:creationId xmlns:a16="http://schemas.microsoft.com/office/drawing/2014/main" id="{A7551633-FC1E-AC00-206B-A356C42CB1EB}"/>
              </a:ext>
            </a:extLst>
          </p:cNvPr>
          <p:cNvSpPr txBox="1"/>
          <p:nvPr/>
        </p:nvSpPr>
        <p:spPr>
          <a:xfrm>
            <a:off x="2395768" y="285750"/>
            <a:ext cx="13613342" cy="1200329"/>
          </a:xfrm>
          <a:prstGeom prst="rect">
            <a:avLst/>
          </a:prstGeom>
          <a:noFill/>
        </p:spPr>
        <p:txBody>
          <a:bodyPr wrap="none" rtlCol="0">
            <a:spAutoFit/>
          </a:bodyPr>
          <a:lstStyle/>
          <a:p>
            <a:pPr algn="ctr"/>
            <a:r>
              <a:rPr lang="en-US" sz="7200" b="1" dirty="0"/>
              <a:t>Qualifications for Farmers/Vendors</a:t>
            </a:r>
          </a:p>
        </p:txBody>
      </p:sp>
    </p:spTree>
    <p:extLst>
      <p:ext uri="{BB962C8B-B14F-4D97-AF65-F5344CB8AC3E}">
        <p14:creationId xmlns:p14="http://schemas.microsoft.com/office/powerpoint/2010/main" val="2667878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FD699EB-A38E-C21A-F95E-8FEF50A05F3C}"/>
              </a:ext>
            </a:extLst>
          </p:cNvPr>
          <p:cNvPicPr>
            <a:picLocks noChangeAspect="1"/>
          </p:cNvPicPr>
          <p:nvPr/>
        </p:nvPicPr>
        <p:blipFill>
          <a:blip r:embed="rId2"/>
          <a:srcRect t="7825" b="7825"/>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C9172D96-76BE-EE3C-FDE8-602C53EDB14A}"/>
              </a:ext>
            </a:extLst>
          </p:cNvPr>
          <p:cNvSpPr txBox="1"/>
          <p:nvPr/>
        </p:nvSpPr>
        <p:spPr>
          <a:xfrm>
            <a:off x="1239538" y="2628900"/>
            <a:ext cx="15925799" cy="6863417"/>
          </a:xfrm>
          <a:prstGeom prst="rect">
            <a:avLst/>
          </a:prstGeom>
          <a:solidFill>
            <a:schemeClr val="accent3">
              <a:lumMod val="40000"/>
              <a:lumOff val="60000"/>
            </a:schemeClr>
          </a:solidFill>
        </p:spPr>
        <p:txBody>
          <a:bodyPr wrap="square" rtlCol="0">
            <a:spAutoFit/>
          </a:bodyPr>
          <a:lstStyle/>
          <a:p>
            <a:pPr marL="285750" indent="-285750">
              <a:buFont typeface="Arial" panose="020B0604020202020204" pitchFamily="34" charset="0"/>
              <a:buChar char="•"/>
            </a:pPr>
            <a:r>
              <a:rPr lang="en-US" sz="4000" b="1"/>
              <a:t>Accept SFMNP benefits through an app at only authorized SFMNP Farmers’ Markets.</a:t>
            </a:r>
          </a:p>
          <a:p>
            <a:endParaRPr lang="en-US" sz="4000" b="1"/>
          </a:p>
          <a:p>
            <a:pPr marL="285750" indent="-285750">
              <a:buFont typeface="Arial" panose="020B0604020202020204" pitchFamily="34" charset="0"/>
              <a:buChar char="•"/>
            </a:pPr>
            <a:r>
              <a:rPr lang="en-US" sz="4000" b="1"/>
              <a:t>Must have a bank account set up in which payments may be made ACH deposit for market transaction(s).</a:t>
            </a:r>
          </a:p>
          <a:p>
            <a:endParaRPr lang="en-US" sz="4000" b="1"/>
          </a:p>
          <a:p>
            <a:pPr marL="285750" indent="-285750">
              <a:buFont typeface="Arial" panose="020B0604020202020204" pitchFamily="34" charset="0"/>
              <a:buChar char="•"/>
            </a:pPr>
            <a:r>
              <a:rPr lang="en-US" sz="4000" b="1"/>
              <a:t>Provide information to KDA pertaining to the Kentucky SFMNP as required for periodic reports to USDA FNS.</a:t>
            </a:r>
          </a:p>
          <a:p>
            <a:endParaRPr lang="en-US" sz="4000" b="1"/>
          </a:p>
          <a:p>
            <a:pPr marL="285750" indent="-285750">
              <a:buFont typeface="Arial" panose="020B0604020202020204" pitchFamily="34" charset="0"/>
              <a:buChar char="•"/>
            </a:pPr>
            <a:r>
              <a:rPr lang="en-US" sz="4000" b="1"/>
              <a:t>Agree to be monitored for compliance both at the market and on-site farm visits.</a:t>
            </a:r>
            <a:endParaRPr lang="en-US" sz="4000" b="1" dirty="0"/>
          </a:p>
        </p:txBody>
      </p:sp>
      <p:sp>
        <p:nvSpPr>
          <p:cNvPr id="5" name="TextBox 4">
            <a:extLst>
              <a:ext uri="{FF2B5EF4-FFF2-40B4-BE49-F238E27FC236}">
                <a16:creationId xmlns:a16="http://schemas.microsoft.com/office/drawing/2014/main" id="{A7551633-FC1E-AC00-206B-A356C42CB1EB}"/>
              </a:ext>
            </a:extLst>
          </p:cNvPr>
          <p:cNvSpPr txBox="1"/>
          <p:nvPr/>
        </p:nvSpPr>
        <p:spPr>
          <a:xfrm>
            <a:off x="2395766" y="633888"/>
            <a:ext cx="13613342" cy="1200329"/>
          </a:xfrm>
          <a:prstGeom prst="rect">
            <a:avLst/>
          </a:prstGeom>
          <a:noFill/>
        </p:spPr>
        <p:txBody>
          <a:bodyPr wrap="none" rtlCol="0">
            <a:spAutoFit/>
          </a:bodyPr>
          <a:lstStyle/>
          <a:p>
            <a:pPr algn="ctr"/>
            <a:r>
              <a:rPr lang="en-US" sz="7200" b="1" dirty="0"/>
              <a:t>Qualifications for Farmers/Vendors</a:t>
            </a:r>
          </a:p>
        </p:txBody>
      </p:sp>
    </p:spTree>
    <p:extLst>
      <p:ext uri="{BB962C8B-B14F-4D97-AF65-F5344CB8AC3E}">
        <p14:creationId xmlns:p14="http://schemas.microsoft.com/office/powerpoint/2010/main" val="2378431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66" b="7666"/>
          <a:stretch>
            <a:fillRect/>
          </a:stretch>
        </p:blipFill>
        <p:spPr>
          <a:xfrm>
            <a:off x="0" y="0"/>
            <a:ext cx="18288000" cy="10287000"/>
          </a:xfrm>
          <a:prstGeom prst="rect">
            <a:avLst/>
          </a:prstGeom>
        </p:spPr>
      </p:pic>
      <p:grpSp>
        <p:nvGrpSpPr>
          <p:cNvPr id="3" name="Group 3"/>
          <p:cNvGrpSpPr/>
          <p:nvPr/>
        </p:nvGrpSpPr>
        <p:grpSpPr>
          <a:xfrm>
            <a:off x="1302208" y="4747033"/>
            <a:ext cx="5043042" cy="3782387"/>
            <a:chOff x="0" y="0"/>
            <a:chExt cx="1328209" cy="996184"/>
          </a:xfrm>
        </p:grpSpPr>
        <p:sp>
          <p:nvSpPr>
            <p:cNvPr id="4" name="Freeform 4"/>
            <p:cNvSpPr/>
            <p:nvPr/>
          </p:nvSpPr>
          <p:spPr>
            <a:xfrm>
              <a:off x="0" y="0"/>
              <a:ext cx="1328209" cy="996184"/>
            </a:xfrm>
            <a:custGeom>
              <a:avLst/>
              <a:gdLst/>
              <a:ahLst/>
              <a:cxnLst/>
              <a:rect l="l" t="t" r="r" b="b"/>
              <a:pathLst>
                <a:path w="1328209" h="996184">
                  <a:moveTo>
                    <a:pt x="15352" y="0"/>
                  </a:moveTo>
                  <a:lnTo>
                    <a:pt x="1312857" y="0"/>
                  </a:lnTo>
                  <a:cubicBezTo>
                    <a:pt x="1316928" y="0"/>
                    <a:pt x="1320833" y="1617"/>
                    <a:pt x="1323712" y="4496"/>
                  </a:cubicBezTo>
                  <a:cubicBezTo>
                    <a:pt x="1326591" y="7375"/>
                    <a:pt x="1328209" y="11280"/>
                    <a:pt x="1328209" y="15352"/>
                  </a:cubicBezTo>
                  <a:lnTo>
                    <a:pt x="1328209" y="980832"/>
                  </a:lnTo>
                  <a:cubicBezTo>
                    <a:pt x="1328209" y="984904"/>
                    <a:pt x="1326591" y="988809"/>
                    <a:pt x="1323712" y="991688"/>
                  </a:cubicBezTo>
                  <a:cubicBezTo>
                    <a:pt x="1320833" y="994567"/>
                    <a:pt x="1316928" y="996184"/>
                    <a:pt x="1312857" y="996184"/>
                  </a:cubicBezTo>
                  <a:lnTo>
                    <a:pt x="15352" y="996184"/>
                  </a:lnTo>
                  <a:cubicBezTo>
                    <a:pt x="11280" y="996184"/>
                    <a:pt x="7375" y="994567"/>
                    <a:pt x="4496" y="991688"/>
                  </a:cubicBezTo>
                  <a:cubicBezTo>
                    <a:pt x="1617" y="988809"/>
                    <a:pt x="0" y="984904"/>
                    <a:pt x="0" y="980832"/>
                  </a:cubicBezTo>
                  <a:lnTo>
                    <a:pt x="0" y="15352"/>
                  </a:lnTo>
                  <a:cubicBezTo>
                    <a:pt x="0" y="11280"/>
                    <a:pt x="1617" y="7375"/>
                    <a:pt x="4496" y="4496"/>
                  </a:cubicBezTo>
                  <a:cubicBezTo>
                    <a:pt x="7375" y="1617"/>
                    <a:pt x="11280" y="0"/>
                    <a:pt x="15352" y="0"/>
                  </a:cubicBezTo>
                  <a:close/>
                </a:path>
              </a:pathLst>
            </a:custGeom>
            <a:solidFill>
              <a:srgbClr val="2A4B16">
                <a:alpha val="80000"/>
              </a:srgbClr>
            </a:solidFill>
            <a:ln>
              <a:noFill/>
            </a:ln>
          </p:spPr>
          <p:txBody>
            <a:bodyPr/>
            <a:lstStyle/>
            <a:p>
              <a:endParaRPr lang="en-US"/>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3005666" y="3870518"/>
            <a:ext cx="1106933" cy="1099912"/>
            <a:chOff x="0" y="0"/>
            <a:chExt cx="692525" cy="688133"/>
          </a:xfrm>
        </p:grpSpPr>
        <p:sp>
          <p:nvSpPr>
            <p:cNvPr id="7" name="Freeform 7"/>
            <p:cNvSpPr/>
            <p:nvPr/>
          </p:nvSpPr>
          <p:spPr>
            <a:xfrm>
              <a:off x="0" y="0"/>
              <a:ext cx="692525" cy="688133"/>
            </a:xfrm>
            <a:custGeom>
              <a:avLst/>
              <a:gdLst/>
              <a:ahLst/>
              <a:cxnLst/>
              <a:rect l="l" t="t" r="r" b="b"/>
              <a:pathLst>
                <a:path w="692525" h="688133">
                  <a:moveTo>
                    <a:pt x="69940" y="0"/>
                  </a:moveTo>
                  <a:lnTo>
                    <a:pt x="622585" y="0"/>
                  </a:lnTo>
                  <a:cubicBezTo>
                    <a:pt x="641134" y="0"/>
                    <a:pt x="658924" y="7369"/>
                    <a:pt x="672040" y="20485"/>
                  </a:cubicBezTo>
                  <a:cubicBezTo>
                    <a:pt x="685156" y="33601"/>
                    <a:pt x="692525" y="51391"/>
                    <a:pt x="692525" y="69940"/>
                  </a:cubicBezTo>
                  <a:lnTo>
                    <a:pt x="692525" y="618192"/>
                  </a:lnTo>
                  <a:cubicBezTo>
                    <a:pt x="692525" y="636742"/>
                    <a:pt x="685156" y="654531"/>
                    <a:pt x="672040" y="667648"/>
                  </a:cubicBezTo>
                  <a:cubicBezTo>
                    <a:pt x="658924" y="680764"/>
                    <a:pt x="641134" y="688133"/>
                    <a:pt x="622585" y="688133"/>
                  </a:cubicBezTo>
                  <a:lnTo>
                    <a:pt x="69940" y="688133"/>
                  </a:lnTo>
                  <a:cubicBezTo>
                    <a:pt x="51391" y="688133"/>
                    <a:pt x="33601" y="680764"/>
                    <a:pt x="20485" y="667648"/>
                  </a:cubicBezTo>
                  <a:cubicBezTo>
                    <a:pt x="7369" y="654531"/>
                    <a:pt x="0" y="636742"/>
                    <a:pt x="0" y="618192"/>
                  </a:cubicBezTo>
                  <a:lnTo>
                    <a:pt x="0" y="69940"/>
                  </a:lnTo>
                  <a:cubicBezTo>
                    <a:pt x="0" y="51391"/>
                    <a:pt x="7369" y="33601"/>
                    <a:pt x="20485" y="20485"/>
                  </a:cubicBezTo>
                  <a:cubicBezTo>
                    <a:pt x="33601" y="7369"/>
                    <a:pt x="51391" y="0"/>
                    <a:pt x="69940" y="0"/>
                  </a:cubicBezTo>
                  <a:close/>
                </a:path>
              </a:pathLst>
            </a:custGeom>
            <a:solidFill>
              <a:srgbClr val="213D10"/>
            </a:soli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799"/>
                </a:lnSpc>
              </a:pPr>
              <a:endParaRPr/>
            </a:p>
          </p:txBody>
        </p:sp>
      </p:grpSp>
      <p:grpSp>
        <p:nvGrpSpPr>
          <p:cNvPr id="9" name="Group 9"/>
          <p:cNvGrpSpPr>
            <a:grpSpLocks noChangeAspect="1"/>
          </p:cNvGrpSpPr>
          <p:nvPr/>
        </p:nvGrpSpPr>
        <p:grpSpPr>
          <a:xfrm>
            <a:off x="3104715" y="3947007"/>
            <a:ext cx="908835" cy="908835"/>
            <a:chOff x="0" y="0"/>
            <a:chExt cx="6350000" cy="6350000"/>
          </a:xfrm>
        </p:grpSpPr>
        <p:sp>
          <p:nvSpPr>
            <p:cNvPr id="10" name="Freeform 10"/>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3"/>
              <a:stretch>
                <a:fillRect l="-24985" r="-24984"/>
              </a:stretch>
            </a:blipFill>
          </p:spPr>
          <p:txBody>
            <a:bodyPr/>
            <a:lstStyle/>
            <a:p>
              <a:endParaRPr lang="en-US"/>
            </a:p>
          </p:txBody>
        </p:sp>
      </p:grpSp>
      <p:sp>
        <p:nvSpPr>
          <p:cNvPr id="11" name="TextBox 11"/>
          <p:cNvSpPr txBox="1"/>
          <p:nvPr/>
        </p:nvSpPr>
        <p:spPr>
          <a:xfrm>
            <a:off x="1649122" y="5205354"/>
            <a:ext cx="4107603" cy="2539157"/>
          </a:xfrm>
          <a:prstGeom prst="rect">
            <a:avLst/>
          </a:prstGeom>
        </p:spPr>
        <p:txBody>
          <a:bodyPr lIns="0" tIns="0" rIns="0" bIns="0" rtlCol="0" anchor="t">
            <a:spAutoFit/>
          </a:bodyPr>
          <a:lstStyle/>
          <a:p>
            <a:pPr algn="just">
              <a:lnSpc>
                <a:spcPts val="3310"/>
              </a:lnSpc>
            </a:pPr>
            <a:r>
              <a:rPr lang="en-US" sz="2364" dirty="0">
                <a:solidFill>
                  <a:srgbClr val="FFFFFF"/>
                </a:solidFill>
                <a:latin typeface="Archivo Narrow"/>
              </a:rPr>
              <a:t>With the ARPA Grant KDA SFMNP was able to add 8 new counties</a:t>
            </a:r>
          </a:p>
          <a:p>
            <a:pPr algn="just">
              <a:lnSpc>
                <a:spcPts val="3310"/>
              </a:lnSpc>
            </a:pPr>
            <a:r>
              <a:rPr lang="en-US" sz="2364" dirty="0">
                <a:solidFill>
                  <a:srgbClr val="FFFFFF"/>
                </a:solidFill>
                <a:latin typeface="Archivo Narrow"/>
              </a:rPr>
              <a:t>We were also able to add both Farmers Markets and Distribution Agencies to already existing counties.</a:t>
            </a:r>
          </a:p>
        </p:txBody>
      </p:sp>
      <p:sp>
        <p:nvSpPr>
          <p:cNvPr id="12" name="AutoShape 12"/>
          <p:cNvSpPr/>
          <p:nvPr/>
        </p:nvSpPr>
        <p:spPr>
          <a:xfrm>
            <a:off x="7066609" y="2711508"/>
            <a:ext cx="4091467" cy="0"/>
          </a:xfrm>
          <a:prstGeom prst="line">
            <a:avLst/>
          </a:prstGeom>
          <a:ln w="38100" cap="flat">
            <a:solidFill>
              <a:srgbClr val="FFBB03"/>
            </a:solidFill>
            <a:prstDash val="solid"/>
            <a:headEnd type="none" w="sm" len="sm"/>
            <a:tailEnd type="none" w="sm" len="sm"/>
          </a:ln>
        </p:spPr>
        <p:txBody>
          <a:bodyPr/>
          <a:lstStyle/>
          <a:p>
            <a:endParaRPr lang="en-US"/>
          </a:p>
        </p:txBody>
      </p:sp>
      <p:grpSp>
        <p:nvGrpSpPr>
          <p:cNvPr id="13" name="Group 13"/>
          <p:cNvGrpSpPr/>
          <p:nvPr/>
        </p:nvGrpSpPr>
        <p:grpSpPr>
          <a:xfrm>
            <a:off x="6622479" y="4747033"/>
            <a:ext cx="5043042" cy="3782387"/>
            <a:chOff x="0" y="0"/>
            <a:chExt cx="1328209" cy="996184"/>
          </a:xfrm>
        </p:grpSpPr>
        <p:sp>
          <p:nvSpPr>
            <p:cNvPr id="14" name="Freeform 14"/>
            <p:cNvSpPr/>
            <p:nvPr/>
          </p:nvSpPr>
          <p:spPr>
            <a:xfrm>
              <a:off x="0" y="0"/>
              <a:ext cx="1328209" cy="996184"/>
            </a:xfrm>
            <a:custGeom>
              <a:avLst/>
              <a:gdLst/>
              <a:ahLst/>
              <a:cxnLst/>
              <a:rect l="l" t="t" r="r" b="b"/>
              <a:pathLst>
                <a:path w="1328209" h="996184">
                  <a:moveTo>
                    <a:pt x="15352" y="0"/>
                  </a:moveTo>
                  <a:lnTo>
                    <a:pt x="1312857" y="0"/>
                  </a:lnTo>
                  <a:cubicBezTo>
                    <a:pt x="1316928" y="0"/>
                    <a:pt x="1320833" y="1617"/>
                    <a:pt x="1323712" y="4496"/>
                  </a:cubicBezTo>
                  <a:cubicBezTo>
                    <a:pt x="1326591" y="7375"/>
                    <a:pt x="1328209" y="11280"/>
                    <a:pt x="1328209" y="15352"/>
                  </a:cubicBezTo>
                  <a:lnTo>
                    <a:pt x="1328209" y="980832"/>
                  </a:lnTo>
                  <a:cubicBezTo>
                    <a:pt x="1328209" y="984904"/>
                    <a:pt x="1326591" y="988809"/>
                    <a:pt x="1323712" y="991688"/>
                  </a:cubicBezTo>
                  <a:cubicBezTo>
                    <a:pt x="1320833" y="994567"/>
                    <a:pt x="1316928" y="996184"/>
                    <a:pt x="1312857" y="996184"/>
                  </a:cubicBezTo>
                  <a:lnTo>
                    <a:pt x="15352" y="996184"/>
                  </a:lnTo>
                  <a:cubicBezTo>
                    <a:pt x="11280" y="996184"/>
                    <a:pt x="7375" y="994567"/>
                    <a:pt x="4496" y="991688"/>
                  </a:cubicBezTo>
                  <a:cubicBezTo>
                    <a:pt x="1617" y="988809"/>
                    <a:pt x="0" y="984904"/>
                    <a:pt x="0" y="980832"/>
                  </a:cubicBezTo>
                  <a:lnTo>
                    <a:pt x="0" y="15352"/>
                  </a:lnTo>
                  <a:cubicBezTo>
                    <a:pt x="0" y="11280"/>
                    <a:pt x="1617" y="7375"/>
                    <a:pt x="4496" y="4496"/>
                  </a:cubicBezTo>
                  <a:cubicBezTo>
                    <a:pt x="7375" y="1617"/>
                    <a:pt x="11280" y="0"/>
                    <a:pt x="15352" y="0"/>
                  </a:cubicBezTo>
                  <a:close/>
                </a:path>
              </a:pathLst>
            </a:custGeom>
            <a:solidFill>
              <a:srgbClr val="2A4B16">
                <a:alpha val="80000"/>
              </a:srgbClr>
            </a:solidFill>
            <a:ln>
              <a:noFill/>
            </a:ln>
          </p:spPr>
          <p:txBody>
            <a:bodyPr/>
            <a:lstStyle/>
            <a:p>
              <a:endParaRPr lang="en-US"/>
            </a:p>
          </p:txBody>
        </p:sp>
        <p:sp>
          <p:nvSpPr>
            <p:cNvPr id="15" name="TextBox 1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16" name="Group 16"/>
          <p:cNvGrpSpPr/>
          <p:nvPr/>
        </p:nvGrpSpPr>
        <p:grpSpPr>
          <a:xfrm>
            <a:off x="8523812" y="3870518"/>
            <a:ext cx="1106933" cy="1099912"/>
            <a:chOff x="0" y="0"/>
            <a:chExt cx="692525" cy="688133"/>
          </a:xfrm>
        </p:grpSpPr>
        <p:sp>
          <p:nvSpPr>
            <p:cNvPr id="17" name="Freeform 17"/>
            <p:cNvSpPr/>
            <p:nvPr/>
          </p:nvSpPr>
          <p:spPr>
            <a:xfrm>
              <a:off x="0" y="0"/>
              <a:ext cx="692525" cy="688133"/>
            </a:xfrm>
            <a:custGeom>
              <a:avLst/>
              <a:gdLst/>
              <a:ahLst/>
              <a:cxnLst/>
              <a:rect l="l" t="t" r="r" b="b"/>
              <a:pathLst>
                <a:path w="692525" h="688133">
                  <a:moveTo>
                    <a:pt x="69940" y="0"/>
                  </a:moveTo>
                  <a:lnTo>
                    <a:pt x="622585" y="0"/>
                  </a:lnTo>
                  <a:cubicBezTo>
                    <a:pt x="641134" y="0"/>
                    <a:pt x="658924" y="7369"/>
                    <a:pt x="672040" y="20485"/>
                  </a:cubicBezTo>
                  <a:cubicBezTo>
                    <a:pt x="685156" y="33601"/>
                    <a:pt x="692525" y="51391"/>
                    <a:pt x="692525" y="69940"/>
                  </a:cubicBezTo>
                  <a:lnTo>
                    <a:pt x="692525" y="618192"/>
                  </a:lnTo>
                  <a:cubicBezTo>
                    <a:pt x="692525" y="636742"/>
                    <a:pt x="685156" y="654531"/>
                    <a:pt x="672040" y="667648"/>
                  </a:cubicBezTo>
                  <a:cubicBezTo>
                    <a:pt x="658924" y="680764"/>
                    <a:pt x="641134" y="688133"/>
                    <a:pt x="622585" y="688133"/>
                  </a:cubicBezTo>
                  <a:lnTo>
                    <a:pt x="69940" y="688133"/>
                  </a:lnTo>
                  <a:cubicBezTo>
                    <a:pt x="51391" y="688133"/>
                    <a:pt x="33601" y="680764"/>
                    <a:pt x="20485" y="667648"/>
                  </a:cubicBezTo>
                  <a:cubicBezTo>
                    <a:pt x="7369" y="654531"/>
                    <a:pt x="0" y="636742"/>
                    <a:pt x="0" y="618192"/>
                  </a:cubicBezTo>
                  <a:lnTo>
                    <a:pt x="0" y="69940"/>
                  </a:lnTo>
                  <a:cubicBezTo>
                    <a:pt x="0" y="51391"/>
                    <a:pt x="7369" y="33601"/>
                    <a:pt x="20485" y="20485"/>
                  </a:cubicBezTo>
                  <a:cubicBezTo>
                    <a:pt x="33601" y="7369"/>
                    <a:pt x="51391" y="0"/>
                    <a:pt x="69940" y="0"/>
                  </a:cubicBezTo>
                  <a:close/>
                </a:path>
              </a:pathLst>
            </a:custGeom>
            <a:solidFill>
              <a:srgbClr val="213D10"/>
            </a:solidFill>
          </p:spPr>
          <p:txBody>
            <a:bodyPr/>
            <a:lstStyle/>
            <a:p>
              <a:endParaRPr lang="en-US"/>
            </a:p>
          </p:txBody>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799"/>
                </a:lnSpc>
              </a:pPr>
              <a:endParaRPr/>
            </a:p>
          </p:txBody>
        </p:sp>
      </p:grpSp>
      <p:grpSp>
        <p:nvGrpSpPr>
          <p:cNvPr id="19" name="Group 19"/>
          <p:cNvGrpSpPr>
            <a:grpSpLocks noChangeAspect="1"/>
          </p:cNvGrpSpPr>
          <p:nvPr/>
        </p:nvGrpSpPr>
        <p:grpSpPr>
          <a:xfrm>
            <a:off x="8622861" y="3947007"/>
            <a:ext cx="908835" cy="908835"/>
            <a:chOff x="0" y="0"/>
            <a:chExt cx="6350000" cy="6350000"/>
          </a:xfrm>
        </p:grpSpPr>
        <p:sp>
          <p:nvSpPr>
            <p:cNvPr id="20" name="Freeform 20"/>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4"/>
              <a:stretch>
                <a:fillRect l="-21096" r="-21096"/>
              </a:stretch>
            </a:blipFill>
          </p:spPr>
          <p:txBody>
            <a:bodyPr/>
            <a:lstStyle/>
            <a:p>
              <a:endParaRPr lang="en-US"/>
            </a:p>
          </p:txBody>
        </p:sp>
      </p:grpSp>
      <p:sp>
        <p:nvSpPr>
          <p:cNvPr id="21" name="TextBox 21"/>
          <p:cNvSpPr txBox="1"/>
          <p:nvPr/>
        </p:nvSpPr>
        <p:spPr>
          <a:xfrm>
            <a:off x="6940854" y="5246187"/>
            <a:ext cx="4489146" cy="1795363"/>
          </a:xfrm>
          <a:prstGeom prst="rect">
            <a:avLst/>
          </a:prstGeom>
        </p:spPr>
        <p:txBody>
          <a:bodyPr wrap="square" lIns="0" tIns="0" rIns="0" bIns="0" rtlCol="0" anchor="t">
            <a:spAutoFit/>
          </a:bodyPr>
          <a:lstStyle/>
          <a:p>
            <a:pPr algn="just">
              <a:lnSpc>
                <a:spcPts val="3499"/>
              </a:lnSpc>
            </a:pPr>
            <a:r>
              <a:rPr lang="en-US" sz="2499" dirty="0">
                <a:solidFill>
                  <a:srgbClr val="FFFFFF"/>
                </a:solidFill>
                <a:latin typeface="Archivo Narrow"/>
              </a:rPr>
              <a:t>With the ARPA Grant funding we were able to hire an additional SFMNP Coordinator allowing the program to be split into an East and West region.</a:t>
            </a:r>
          </a:p>
        </p:txBody>
      </p:sp>
      <p:grpSp>
        <p:nvGrpSpPr>
          <p:cNvPr id="22" name="Group 22"/>
          <p:cNvGrpSpPr/>
          <p:nvPr/>
        </p:nvGrpSpPr>
        <p:grpSpPr>
          <a:xfrm>
            <a:off x="12140625" y="4747033"/>
            <a:ext cx="5043042" cy="3782387"/>
            <a:chOff x="0" y="0"/>
            <a:chExt cx="1328209" cy="996184"/>
          </a:xfrm>
        </p:grpSpPr>
        <p:sp>
          <p:nvSpPr>
            <p:cNvPr id="23" name="Freeform 23"/>
            <p:cNvSpPr/>
            <p:nvPr/>
          </p:nvSpPr>
          <p:spPr>
            <a:xfrm>
              <a:off x="0" y="0"/>
              <a:ext cx="1328209" cy="996184"/>
            </a:xfrm>
            <a:custGeom>
              <a:avLst/>
              <a:gdLst/>
              <a:ahLst/>
              <a:cxnLst/>
              <a:rect l="l" t="t" r="r" b="b"/>
              <a:pathLst>
                <a:path w="1328209" h="996184">
                  <a:moveTo>
                    <a:pt x="15352" y="0"/>
                  </a:moveTo>
                  <a:lnTo>
                    <a:pt x="1312857" y="0"/>
                  </a:lnTo>
                  <a:cubicBezTo>
                    <a:pt x="1316928" y="0"/>
                    <a:pt x="1320833" y="1617"/>
                    <a:pt x="1323712" y="4496"/>
                  </a:cubicBezTo>
                  <a:cubicBezTo>
                    <a:pt x="1326591" y="7375"/>
                    <a:pt x="1328209" y="11280"/>
                    <a:pt x="1328209" y="15352"/>
                  </a:cubicBezTo>
                  <a:lnTo>
                    <a:pt x="1328209" y="980832"/>
                  </a:lnTo>
                  <a:cubicBezTo>
                    <a:pt x="1328209" y="984904"/>
                    <a:pt x="1326591" y="988809"/>
                    <a:pt x="1323712" y="991688"/>
                  </a:cubicBezTo>
                  <a:cubicBezTo>
                    <a:pt x="1320833" y="994567"/>
                    <a:pt x="1316928" y="996184"/>
                    <a:pt x="1312857" y="996184"/>
                  </a:cubicBezTo>
                  <a:lnTo>
                    <a:pt x="15352" y="996184"/>
                  </a:lnTo>
                  <a:cubicBezTo>
                    <a:pt x="11280" y="996184"/>
                    <a:pt x="7375" y="994567"/>
                    <a:pt x="4496" y="991688"/>
                  </a:cubicBezTo>
                  <a:cubicBezTo>
                    <a:pt x="1617" y="988809"/>
                    <a:pt x="0" y="984904"/>
                    <a:pt x="0" y="980832"/>
                  </a:cubicBezTo>
                  <a:lnTo>
                    <a:pt x="0" y="15352"/>
                  </a:lnTo>
                  <a:cubicBezTo>
                    <a:pt x="0" y="11280"/>
                    <a:pt x="1617" y="7375"/>
                    <a:pt x="4496" y="4496"/>
                  </a:cubicBezTo>
                  <a:cubicBezTo>
                    <a:pt x="7375" y="1617"/>
                    <a:pt x="11280" y="0"/>
                    <a:pt x="15352" y="0"/>
                  </a:cubicBezTo>
                  <a:close/>
                </a:path>
              </a:pathLst>
            </a:custGeom>
            <a:solidFill>
              <a:srgbClr val="2A4B16">
                <a:alpha val="80000"/>
              </a:srgbClr>
            </a:solidFill>
            <a:ln>
              <a:noFill/>
            </a:ln>
          </p:spPr>
          <p:txBody>
            <a:bodyPr/>
            <a:lstStyle/>
            <a:p>
              <a:endParaRPr lang="en-US"/>
            </a:p>
          </p:txBody>
        </p:sp>
        <p:sp>
          <p:nvSpPr>
            <p:cNvPr id="24" name="TextBox 24"/>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25" name="Group 25"/>
          <p:cNvGrpSpPr/>
          <p:nvPr/>
        </p:nvGrpSpPr>
        <p:grpSpPr>
          <a:xfrm>
            <a:off x="14041958" y="3870518"/>
            <a:ext cx="1106933" cy="1099912"/>
            <a:chOff x="0" y="0"/>
            <a:chExt cx="692525" cy="688133"/>
          </a:xfrm>
        </p:grpSpPr>
        <p:sp>
          <p:nvSpPr>
            <p:cNvPr id="26" name="Freeform 26"/>
            <p:cNvSpPr/>
            <p:nvPr/>
          </p:nvSpPr>
          <p:spPr>
            <a:xfrm>
              <a:off x="0" y="0"/>
              <a:ext cx="692525" cy="688133"/>
            </a:xfrm>
            <a:custGeom>
              <a:avLst/>
              <a:gdLst/>
              <a:ahLst/>
              <a:cxnLst/>
              <a:rect l="l" t="t" r="r" b="b"/>
              <a:pathLst>
                <a:path w="692525" h="688133">
                  <a:moveTo>
                    <a:pt x="69940" y="0"/>
                  </a:moveTo>
                  <a:lnTo>
                    <a:pt x="622585" y="0"/>
                  </a:lnTo>
                  <a:cubicBezTo>
                    <a:pt x="641134" y="0"/>
                    <a:pt x="658924" y="7369"/>
                    <a:pt x="672040" y="20485"/>
                  </a:cubicBezTo>
                  <a:cubicBezTo>
                    <a:pt x="685156" y="33601"/>
                    <a:pt x="692525" y="51391"/>
                    <a:pt x="692525" y="69940"/>
                  </a:cubicBezTo>
                  <a:lnTo>
                    <a:pt x="692525" y="618192"/>
                  </a:lnTo>
                  <a:cubicBezTo>
                    <a:pt x="692525" y="636742"/>
                    <a:pt x="685156" y="654531"/>
                    <a:pt x="672040" y="667648"/>
                  </a:cubicBezTo>
                  <a:cubicBezTo>
                    <a:pt x="658924" y="680764"/>
                    <a:pt x="641134" y="688133"/>
                    <a:pt x="622585" y="688133"/>
                  </a:cubicBezTo>
                  <a:lnTo>
                    <a:pt x="69940" y="688133"/>
                  </a:lnTo>
                  <a:cubicBezTo>
                    <a:pt x="51391" y="688133"/>
                    <a:pt x="33601" y="680764"/>
                    <a:pt x="20485" y="667648"/>
                  </a:cubicBezTo>
                  <a:cubicBezTo>
                    <a:pt x="7369" y="654531"/>
                    <a:pt x="0" y="636742"/>
                    <a:pt x="0" y="618192"/>
                  </a:cubicBezTo>
                  <a:lnTo>
                    <a:pt x="0" y="69940"/>
                  </a:lnTo>
                  <a:cubicBezTo>
                    <a:pt x="0" y="51391"/>
                    <a:pt x="7369" y="33601"/>
                    <a:pt x="20485" y="20485"/>
                  </a:cubicBezTo>
                  <a:cubicBezTo>
                    <a:pt x="33601" y="7369"/>
                    <a:pt x="51391" y="0"/>
                    <a:pt x="69940" y="0"/>
                  </a:cubicBezTo>
                  <a:close/>
                </a:path>
              </a:pathLst>
            </a:custGeom>
            <a:solidFill>
              <a:srgbClr val="213D10"/>
            </a:solidFill>
          </p:spPr>
          <p:txBody>
            <a:bodyPr/>
            <a:lstStyle/>
            <a:p>
              <a:endParaRPr lang="en-US"/>
            </a:p>
          </p:txBody>
        </p:sp>
        <p:sp>
          <p:nvSpPr>
            <p:cNvPr id="27" name="TextBox 27"/>
            <p:cNvSpPr txBox="1"/>
            <p:nvPr/>
          </p:nvSpPr>
          <p:spPr>
            <a:xfrm>
              <a:off x="0" y="-38100"/>
              <a:ext cx="812800" cy="850900"/>
            </a:xfrm>
            <a:prstGeom prst="rect">
              <a:avLst/>
            </a:prstGeom>
          </p:spPr>
          <p:txBody>
            <a:bodyPr lIns="50800" tIns="50800" rIns="50800" bIns="50800" rtlCol="0" anchor="ctr"/>
            <a:lstStyle/>
            <a:p>
              <a:pPr algn="ctr">
                <a:lnSpc>
                  <a:spcPts val="2799"/>
                </a:lnSpc>
              </a:pPr>
              <a:endParaRPr/>
            </a:p>
          </p:txBody>
        </p:sp>
      </p:grpSp>
      <p:grpSp>
        <p:nvGrpSpPr>
          <p:cNvPr id="28" name="Group 28"/>
          <p:cNvGrpSpPr>
            <a:grpSpLocks noChangeAspect="1"/>
          </p:cNvGrpSpPr>
          <p:nvPr/>
        </p:nvGrpSpPr>
        <p:grpSpPr>
          <a:xfrm>
            <a:off x="14141006" y="3947007"/>
            <a:ext cx="908835" cy="908835"/>
            <a:chOff x="0" y="0"/>
            <a:chExt cx="6350000" cy="6350000"/>
          </a:xfrm>
        </p:grpSpPr>
        <p:sp>
          <p:nvSpPr>
            <p:cNvPr id="29" name="Freeform 29"/>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5"/>
              <a:stretch>
                <a:fillRect l="-24985" r="-24984"/>
              </a:stretch>
            </a:blipFill>
          </p:spPr>
          <p:txBody>
            <a:bodyPr/>
            <a:lstStyle/>
            <a:p>
              <a:endParaRPr lang="en-US"/>
            </a:p>
          </p:txBody>
        </p:sp>
      </p:grpSp>
      <p:sp>
        <p:nvSpPr>
          <p:cNvPr id="30" name="TextBox 30"/>
          <p:cNvSpPr txBox="1"/>
          <p:nvPr/>
        </p:nvSpPr>
        <p:spPr>
          <a:xfrm>
            <a:off x="12423936" y="5205023"/>
            <a:ext cx="4342975" cy="1346522"/>
          </a:xfrm>
          <a:prstGeom prst="rect">
            <a:avLst/>
          </a:prstGeom>
        </p:spPr>
        <p:txBody>
          <a:bodyPr lIns="0" tIns="0" rIns="0" bIns="0" rtlCol="0" anchor="t">
            <a:spAutoFit/>
          </a:bodyPr>
          <a:lstStyle/>
          <a:p>
            <a:pPr algn="just">
              <a:lnSpc>
                <a:spcPts val="3499"/>
              </a:lnSpc>
            </a:pPr>
            <a:r>
              <a:rPr lang="en-US" sz="2499" dirty="0">
                <a:solidFill>
                  <a:srgbClr val="FFFFFF"/>
                </a:solidFill>
                <a:latin typeface="Archivo Narrow"/>
              </a:rPr>
              <a:t>SFMNP can be a positive financial addition to your already existing farm plan or Farmers Markets.</a:t>
            </a:r>
          </a:p>
        </p:txBody>
      </p:sp>
      <p:sp>
        <p:nvSpPr>
          <p:cNvPr id="31" name="TextBox 31"/>
          <p:cNvSpPr txBox="1"/>
          <p:nvPr/>
        </p:nvSpPr>
        <p:spPr>
          <a:xfrm>
            <a:off x="1181402" y="1125757"/>
            <a:ext cx="15925196" cy="1387393"/>
          </a:xfrm>
          <a:prstGeom prst="rect">
            <a:avLst/>
          </a:prstGeom>
        </p:spPr>
        <p:txBody>
          <a:bodyPr lIns="0" tIns="0" rIns="0" bIns="0" rtlCol="0" anchor="t">
            <a:spAutoFit/>
          </a:bodyPr>
          <a:lstStyle/>
          <a:p>
            <a:pPr algn="ctr">
              <a:lnSpc>
                <a:spcPts val="11200"/>
              </a:lnSpc>
            </a:pPr>
            <a:r>
              <a:rPr lang="en-US" sz="8000" dirty="0">
                <a:solidFill>
                  <a:srgbClr val="FFFFFF"/>
                </a:solidFill>
                <a:latin typeface="Archivo Narrow Bold"/>
              </a:rPr>
              <a:t>VALUE</a:t>
            </a:r>
          </a:p>
        </p:txBody>
      </p:sp>
    </p:spTree>
    <p:extLst>
      <p:ext uri="{BB962C8B-B14F-4D97-AF65-F5344CB8AC3E}">
        <p14:creationId xmlns:p14="http://schemas.microsoft.com/office/powerpoint/2010/main" val="3715393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06" b="7706"/>
          <a:stretch>
            <a:fillRect/>
          </a:stretch>
        </p:blipFill>
        <p:spPr>
          <a:xfrm>
            <a:off x="0" y="0"/>
            <a:ext cx="18288000" cy="10287000"/>
          </a:xfrm>
          <a:prstGeom prst="rect">
            <a:avLst/>
          </a:prstGeom>
        </p:spPr>
      </p:pic>
      <p:grpSp>
        <p:nvGrpSpPr>
          <p:cNvPr id="3" name="Group 3"/>
          <p:cNvGrpSpPr/>
          <p:nvPr/>
        </p:nvGrpSpPr>
        <p:grpSpPr>
          <a:xfrm>
            <a:off x="665722" y="1106248"/>
            <a:ext cx="16992600" cy="9098160"/>
            <a:chOff x="0" y="0"/>
            <a:chExt cx="4274726" cy="1826080"/>
          </a:xfrm>
          <a:solidFill>
            <a:schemeClr val="accent3">
              <a:lumMod val="40000"/>
              <a:lumOff val="60000"/>
            </a:schemeClr>
          </a:solidFill>
        </p:grpSpPr>
        <p:sp>
          <p:nvSpPr>
            <p:cNvPr id="4" name="Freeform 4"/>
            <p:cNvSpPr/>
            <p:nvPr/>
          </p:nvSpPr>
          <p:spPr>
            <a:xfrm>
              <a:off x="0" y="0"/>
              <a:ext cx="4274726" cy="1826080"/>
            </a:xfrm>
            <a:custGeom>
              <a:avLst/>
              <a:gdLst/>
              <a:ahLst/>
              <a:cxnLst/>
              <a:rect l="l" t="t" r="r" b="b"/>
              <a:pathLst>
                <a:path w="4274726" h="1826080">
                  <a:moveTo>
                    <a:pt x="4770" y="0"/>
                  </a:moveTo>
                  <a:lnTo>
                    <a:pt x="4269956" y="0"/>
                  </a:lnTo>
                  <a:cubicBezTo>
                    <a:pt x="4271221" y="0"/>
                    <a:pt x="4272434" y="503"/>
                    <a:pt x="4273329" y="1397"/>
                  </a:cubicBezTo>
                  <a:cubicBezTo>
                    <a:pt x="4274223" y="2292"/>
                    <a:pt x="4274726" y="3505"/>
                    <a:pt x="4274726" y="4770"/>
                  </a:cubicBezTo>
                  <a:lnTo>
                    <a:pt x="4274726" y="1821310"/>
                  </a:lnTo>
                  <a:cubicBezTo>
                    <a:pt x="4274726" y="1822575"/>
                    <a:pt x="4274223" y="1823788"/>
                    <a:pt x="4273329" y="1824683"/>
                  </a:cubicBezTo>
                  <a:cubicBezTo>
                    <a:pt x="4272434" y="1825578"/>
                    <a:pt x="4271221" y="1826080"/>
                    <a:pt x="4269956" y="1826080"/>
                  </a:cubicBezTo>
                  <a:lnTo>
                    <a:pt x="4770" y="1826080"/>
                  </a:lnTo>
                  <a:cubicBezTo>
                    <a:pt x="3505" y="1826080"/>
                    <a:pt x="2292" y="1825578"/>
                    <a:pt x="1397" y="1824683"/>
                  </a:cubicBezTo>
                  <a:cubicBezTo>
                    <a:pt x="503" y="1823788"/>
                    <a:pt x="0" y="1822575"/>
                    <a:pt x="0" y="1821310"/>
                  </a:cubicBezTo>
                  <a:lnTo>
                    <a:pt x="0" y="4770"/>
                  </a:lnTo>
                  <a:cubicBezTo>
                    <a:pt x="0" y="3505"/>
                    <a:pt x="503" y="2292"/>
                    <a:pt x="1397" y="1397"/>
                  </a:cubicBezTo>
                  <a:cubicBezTo>
                    <a:pt x="2292" y="503"/>
                    <a:pt x="3505" y="0"/>
                    <a:pt x="4770" y="0"/>
                  </a:cubicBezTo>
                  <a:close/>
                </a:path>
              </a:pathLst>
            </a:custGeom>
            <a:grpFill/>
            <a:ln>
              <a:noFill/>
            </a:ln>
          </p:spPr>
          <p:txBody>
            <a:bodyPr/>
            <a:lstStyle/>
            <a:p>
              <a:endParaRPr lang="en-US"/>
            </a:p>
          </p:txBody>
        </p:sp>
        <p:sp>
          <p:nvSpPr>
            <p:cNvPr id="5" name="TextBox 5"/>
            <p:cNvSpPr txBox="1"/>
            <p:nvPr/>
          </p:nvSpPr>
          <p:spPr>
            <a:xfrm>
              <a:off x="0" y="-57150"/>
              <a:ext cx="812800" cy="869950"/>
            </a:xfrm>
            <a:prstGeom prst="rect">
              <a:avLst/>
            </a:prstGeom>
            <a:grpFill/>
          </p:spPr>
          <p:txBody>
            <a:bodyPr lIns="50800" tIns="50800" rIns="50800" bIns="50800" rtlCol="0" anchor="ctr"/>
            <a:lstStyle/>
            <a:p>
              <a:pPr algn="ctr">
                <a:lnSpc>
                  <a:spcPts val="3499"/>
                </a:lnSpc>
              </a:pPr>
              <a:endParaRPr/>
            </a:p>
          </p:txBody>
        </p:sp>
      </p:grpSp>
      <p:grpSp>
        <p:nvGrpSpPr>
          <p:cNvPr id="6" name="Group 6"/>
          <p:cNvGrpSpPr>
            <a:grpSpLocks noChangeAspect="1"/>
          </p:cNvGrpSpPr>
          <p:nvPr/>
        </p:nvGrpSpPr>
        <p:grpSpPr>
          <a:xfrm>
            <a:off x="1206186" y="1217545"/>
            <a:ext cx="3985389" cy="7885776"/>
            <a:chOff x="0" y="0"/>
            <a:chExt cx="2620010" cy="5184140"/>
          </a:xfrm>
        </p:grpSpPr>
        <p:sp>
          <p:nvSpPr>
            <p:cNvPr id="7" name="Freeform 7"/>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8" name="Freeform 8"/>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101276" r="-101276"/>
              </a:stretch>
            </a:blipFill>
          </p:spPr>
          <p:txBody>
            <a:bodyPr/>
            <a:lstStyle/>
            <a:p>
              <a:endParaRPr lang="en-US"/>
            </a:p>
          </p:txBody>
        </p:sp>
        <p:sp>
          <p:nvSpPr>
            <p:cNvPr id="9" name="Freeform 9"/>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10" name="Freeform 10"/>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11" name="Freeform 11"/>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12" name="Freeform 12"/>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13" name="Freeform 13"/>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14" name="Freeform 14"/>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15" name="Freeform 15"/>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sp>
        <p:nvSpPr>
          <p:cNvPr id="18" name="TextBox 18"/>
          <p:cNvSpPr txBox="1"/>
          <p:nvPr/>
        </p:nvSpPr>
        <p:spPr>
          <a:xfrm>
            <a:off x="1754974" y="81459"/>
            <a:ext cx="14778052" cy="1025922"/>
          </a:xfrm>
          <a:prstGeom prst="rect">
            <a:avLst/>
          </a:prstGeom>
        </p:spPr>
        <p:txBody>
          <a:bodyPr wrap="square" lIns="0" tIns="0" rIns="0" bIns="0" rtlCol="0" anchor="t">
            <a:spAutoFit/>
          </a:bodyPr>
          <a:lstStyle/>
          <a:p>
            <a:pPr algn="ctr">
              <a:lnSpc>
                <a:spcPts val="7980"/>
              </a:lnSpc>
            </a:pPr>
            <a:r>
              <a:rPr lang="en-US" sz="6600" b="1" dirty="0">
                <a:latin typeface="Calibri" panose="020F0502020204030204" pitchFamily="34" charset="0"/>
                <a:cs typeface="Calibri" panose="020F0502020204030204" pitchFamily="34" charset="0"/>
              </a:rPr>
              <a:t>SFMNP </a:t>
            </a:r>
            <a:r>
              <a:rPr lang="en-US" sz="6600" b="1" dirty="0" err="1">
                <a:latin typeface="Calibri" panose="020F0502020204030204" pitchFamily="34" charset="0"/>
                <a:cs typeface="Calibri" panose="020F0502020204030204" pitchFamily="34" charset="0"/>
              </a:rPr>
              <a:t>SoliMarket</a:t>
            </a:r>
            <a:endParaRPr lang="en-US" sz="6600" b="1" dirty="0">
              <a:latin typeface="Calibri" panose="020F0502020204030204" pitchFamily="34" charset="0"/>
              <a:cs typeface="Calibri" panose="020F0502020204030204" pitchFamily="34" charset="0"/>
            </a:endParaRPr>
          </a:p>
        </p:txBody>
      </p:sp>
      <p:sp>
        <p:nvSpPr>
          <p:cNvPr id="19" name="Rectangle 18"/>
          <p:cNvSpPr/>
          <p:nvPr/>
        </p:nvSpPr>
        <p:spPr>
          <a:xfrm>
            <a:off x="6572842" y="1304467"/>
            <a:ext cx="9144000" cy="7971413"/>
          </a:xfrm>
          <a:prstGeom prst="rect">
            <a:avLst/>
          </a:prstGeom>
        </p:spPr>
        <p:txBody>
          <a:bodyPr>
            <a:spAutoFit/>
          </a:bodyPr>
          <a:lstStyle/>
          <a:p>
            <a:pPr marL="571500" indent="-571500">
              <a:buFont typeface="Arial" panose="020B0604020202020204" pitchFamily="34" charset="0"/>
              <a:buChar char="•"/>
            </a:pPr>
            <a:r>
              <a:rPr lang="en-US" sz="3200" b="1" dirty="0"/>
              <a:t>Mobile app for farmers and cashiers</a:t>
            </a:r>
          </a:p>
          <a:p>
            <a:pPr marL="1028700" lvl="1" indent="-571500">
              <a:buFont typeface="Arial" panose="020B0604020202020204" pitchFamily="34" charset="0"/>
              <a:buChar char="•"/>
            </a:pPr>
            <a:r>
              <a:rPr lang="en-US" sz="3200" b="1" dirty="0"/>
              <a:t>Available through the apple store or google play</a:t>
            </a:r>
          </a:p>
          <a:p>
            <a:pPr marL="1028700" lvl="1" indent="-571500">
              <a:buFont typeface="Arial" panose="020B0604020202020204" pitchFamily="34" charset="0"/>
              <a:buChar char="•"/>
            </a:pPr>
            <a:r>
              <a:rPr lang="en-US" sz="3200" b="1" dirty="0"/>
              <a:t>Free to download and use</a:t>
            </a:r>
          </a:p>
          <a:p>
            <a:pPr lvl="1"/>
            <a:endParaRPr lang="en-US" sz="3200" b="1" dirty="0"/>
          </a:p>
          <a:p>
            <a:pPr marL="571500" indent="-571500">
              <a:buFont typeface="Arial" panose="020B0604020202020204" pitchFamily="34" charset="0"/>
              <a:buChar char="•"/>
            </a:pPr>
            <a:r>
              <a:rPr lang="en-US" sz="3200" b="1" dirty="0"/>
              <a:t>Activation is through invitation only for farmers and cashiers authorized by SFMNP Coordinator or Branch Manager</a:t>
            </a:r>
          </a:p>
          <a:p>
            <a:pPr marL="1028700" lvl="1" indent="-571500">
              <a:buFont typeface="Arial" panose="020B0604020202020204" pitchFamily="34" charset="0"/>
              <a:buChar char="•"/>
            </a:pPr>
            <a:r>
              <a:rPr lang="en-US" sz="3200" b="1" dirty="0"/>
              <a:t>Link to activate account is emailed to user </a:t>
            </a:r>
          </a:p>
          <a:p>
            <a:pPr marL="1028700" lvl="1" indent="-571500">
              <a:buFont typeface="Arial" panose="020B0604020202020204" pitchFamily="34" charset="0"/>
              <a:buChar char="•"/>
            </a:pPr>
            <a:r>
              <a:rPr lang="en-US" sz="3200" b="1" dirty="0"/>
              <a:t>Farmer/Vendor needs to enter banking information for deposits</a:t>
            </a:r>
          </a:p>
          <a:p>
            <a:pPr marL="1028700" lvl="1" indent="-571500">
              <a:buFont typeface="Arial" panose="020B0604020202020204" pitchFamily="34" charset="0"/>
              <a:buChar char="•"/>
            </a:pPr>
            <a:r>
              <a:rPr lang="en-US" sz="3200" b="1" dirty="0"/>
              <a:t>Mobile devices must have a working network connection to perform transactions</a:t>
            </a:r>
          </a:p>
          <a:p>
            <a:pPr marL="1028700" lvl="1" indent="-571500">
              <a:buFont typeface="Arial" panose="020B0604020202020204" pitchFamily="34" charset="0"/>
              <a:buChar char="•"/>
            </a:pPr>
            <a:endParaRPr lang="en-US" sz="3200" b="1" dirty="0"/>
          </a:p>
          <a:p>
            <a:pPr marL="571500" indent="-571500">
              <a:buFont typeface="Arial" panose="020B0604020202020204" pitchFamily="34" charset="0"/>
              <a:buChar char="•"/>
            </a:pPr>
            <a:r>
              <a:rPr lang="en-US" sz="3200" b="1" dirty="0"/>
              <a:t>Geofencing only allows transactions to be made at designated markets </a:t>
            </a:r>
          </a:p>
        </p:txBody>
      </p:sp>
      <p:pic>
        <p:nvPicPr>
          <p:cNvPr id="20" name="Picture 24"/>
          <p:cNvPicPr>
            <a:picLocks noChangeAspect="1"/>
          </p:cNvPicPr>
          <p:nvPr/>
        </p:nvPicPr>
        <p:blipFill>
          <a:blip r:embed="rId4"/>
          <a:srcRect/>
          <a:stretch>
            <a:fillRect/>
          </a:stretch>
        </p:blipFill>
        <p:spPr>
          <a:xfrm>
            <a:off x="3165345" y="6195909"/>
            <a:ext cx="3496090" cy="2228116"/>
          </a:xfrm>
          <a:prstGeom prst="rect">
            <a:avLst/>
          </a:prstGeom>
        </p:spPr>
      </p:pic>
      <p:sp>
        <p:nvSpPr>
          <p:cNvPr id="16" name="TextBox 15">
            <a:extLst>
              <a:ext uri="{FF2B5EF4-FFF2-40B4-BE49-F238E27FC236}">
                <a16:creationId xmlns:a16="http://schemas.microsoft.com/office/drawing/2014/main" id="{127D0A93-4498-E091-8DAF-524180B2D9F7}"/>
              </a:ext>
            </a:extLst>
          </p:cNvPr>
          <p:cNvSpPr txBox="1"/>
          <p:nvPr/>
        </p:nvSpPr>
        <p:spPr>
          <a:xfrm>
            <a:off x="3708374" y="7810500"/>
            <a:ext cx="418704" cy="369332"/>
          </a:xfrm>
          <a:prstGeom prst="rect">
            <a:avLst/>
          </a:prstGeom>
          <a:noFill/>
        </p:spPr>
        <p:txBody>
          <a:bodyPr wrap="none" rtlCol="0">
            <a:spAutoFit/>
          </a:bodyPr>
          <a:lstStyle/>
          <a:p>
            <a:r>
              <a:rPr lang="en-US" dirty="0"/>
              <a:t>25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625"/>
          <a:stretch>
            <a:fillRect/>
          </a:stretch>
        </p:blipFill>
        <p:spPr>
          <a:xfrm>
            <a:off x="0" y="0"/>
            <a:ext cx="18288000" cy="10287000"/>
          </a:xfrm>
          <a:prstGeom prst="rect">
            <a:avLst/>
          </a:prstGeom>
        </p:spPr>
      </p:pic>
      <p:sp>
        <p:nvSpPr>
          <p:cNvPr id="5" name="Freeform 5"/>
          <p:cNvSpPr/>
          <p:nvPr/>
        </p:nvSpPr>
        <p:spPr>
          <a:xfrm>
            <a:off x="457200" y="2324100"/>
            <a:ext cx="17373600" cy="7162800"/>
          </a:xfrm>
          <a:custGeom>
            <a:avLst/>
            <a:gdLst/>
            <a:ahLst/>
            <a:cxnLst/>
            <a:rect l="l" t="t" r="r" b="b"/>
            <a:pathLst>
              <a:path w="4040296" h="1430385">
                <a:moveTo>
                  <a:pt x="5047" y="0"/>
                </a:moveTo>
                <a:lnTo>
                  <a:pt x="4035250" y="0"/>
                </a:lnTo>
                <a:cubicBezTo>
                  <a:pt x="4038037" y="0"/>
                  <a:pt x="4040296" y="2259"/>
                  <a:pt x="4040296" y="5047"/>
                </a:cubicBezTo>
                <a:lnTo>
                  <a:pt x="4040296" y="1425339"/>
                </a:lnTo>
                <a:cubicBezTo>
                  <a:pt x="4040296" y="1428126"/>
                  <a:pt x="4038037" y="1430385"/>
                  <a:pt x="4035250" y="1430385"/>
                </a:cubicBezTo>
                <a:lnTo>
                  <a:pt x="5047" y="1430385"/>
                </a:lnTo>
                <a:cubicBezTo>
                  <a:pt x="2259" y="1430385"/>
                  <a:pt x="0" y="1428126"/>
                  <a:pt x="0" y="1425339"/>
                </a:cubicBezTo>
                <a:lnTo>
                  <a:pt x="0" y="5047"/>
                </a:lnTo>
                <a:cubicBezTo>
                  <a:pt x="0" y="2259"/>
                  <a:pt x="2259" y="0"/>
                  <a:pt x="5047" y="0"/>
                </a:cubicBezTo>
                <a:close/>
              </a:path>
            </a:pathLst>
          </a:custGeom>
          <a:solidFill>
            <a:schemeClr val="accent3">
              <a:lumMod val="40000"/>
              <a:lumOff val="60000"/>
            </a:schemeClr>
          </a:solidFill>
          <a:ln>
            <a:noFill/>
          </a:ln>
        </p:spPr>
        <p:txBody>
          <a:bodyPr/>
          <a:lstStyle/>
          <a:p>
            <a:pPr marL="539749" lvl="1" indent="-269875">
              <a:lnSpc>
                <a:spcPts val="3499"/>
              </a:lnSpc>
              <a:buFont typeface="Arial"/>
              <a:buChar char="•"/>
            </a:pPr>
            <a:endParaRPr lang="en-US" sz="3600" b="1" dirty="0">
              <a:latin typeface="Calibri" panose="020F0502020204030204" pitchFamily="34" charset="0"/>
              <a:cs typeface="Calibri" panose="020F0502020204030204" pitchFamily="34" charset="0"/>
            </a:endParaRPr>
          </a:p>
          <a:p>
            <a:pPr marL="539749" lvl="1" indent="-269875">
              <a:lnSpc>
                <a:spcPts val="3499"/>
              </a:lnSpc>
              <a:buFont typeface="Arial"/>
              <a:buChar char="•"/>
            </a:pPr>
            <a:endParaRPr lang="en-US" sz="36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3600" b="1" dirty="0">
                <a:latin typeface="Calibri" panose="020F0502020204030204" pitchFamily="34" charset="0"/>
                <a:cs typeface="Calibri" panose="020F0502020204030204" pitchFamily="34" charset="0"/>
              </a:rPr>
              <a:t>Accept and review all senior applications for eligibility.  Qualifying applications must be signed, dated and kept on file.  (</a:t>
            </a:r>
            <a:r>
              <a:rPr lang="en-US" sz="3600" b="1" dirty="0">
                <a:solidFill>
                  <a:srgbClr val="FF0000"/>
                </a:solidFill>
                <a:latin typeface="Calibri" panose="020F0502020204030204" pitchFamily="34" charset="0"/>
                <a:cs typeface="Calibri" panose="020F0502020204030204" pitchFamily="34" charset="0"/>
              </a:rPr>
              <a:t>Do not send us senior applications</a:t>
            </a:r>
            <a:r>
              <a:rPr lang="en-US" sz="3600" b="1" dirty="0">
                <a:latin typeface="Calibri" panose="020F0502020204030204" pitchFamily="34" charset="0"/>
                <a:cs typeface="Calibri" panose="020F0502020204030204" pitchFamily="34" charset="0"/>
              </a:rPr>
              <a:t>)</a:t>
            </a:r>
          </a:p>
          <a:p>
            <a:pPr marL="539749" lvl="1" indent="-269875">
              <a:lnSpc>
                <a:spcPts val="3499"/>
              </a:lnSpc>
              <a:buFont typeface="Arial"/>
              <a:buChar char="•"/>
            </a:pPr>
            <a:endParaRPr lang="en-US" sz="36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3600" b="1" dirty="0">
                <a:latin typeface="Calibri" panose="020F0502020204030204" pitchFamily="34" charset="0"/>
                <a:cs typeface="Calibri" panose="020F0502020204030204" pitchFamily="34" charset="0"/>
              </a:rPr>
              <a:t>Proxy forms must be filled out and signed by any seniors requesting a proxy or proxies.(</a:t>
            </a:r>
            <a:r>
              <a:rPr lang="en-US" sz="3600" b="1" dirty="0">
                <a:solidFill>
                  <a:srgbClr val="FF0000"/>
                </a:solidFill>
                <a:latin typeface="Calibri" panose="020F0502020204030204" pitchFamily="34" charset="0"/>
                <a:cs typeface="Calibri" panose="020F0502020204030204" pitchFamily="34" charset="0"/>
              </a:rPr>
              <a:t>New this year!  A separate proxy form is no longer needed.  The designation of proxy line on the senior application is sufficient</a:t>
            </a:r>
            <a:r>
              <a:rPr lang="en-US" sz="3600" b="1" dirty="0">
                <a:latin typeface="Calibri" panose="020F0502020204030204" pitchFamily="34" charset="0"/>
                <a:cs typeface="Calibri" panose="020F0502020204030204" pitchFamily="34" charset="0"/>
              </a:rPr>
              <a:t>)</a:t>
            </a:r>
          </a:p>
          <a:p>
            <a:pPr marL="539749" lvl="1" indent="-269875">
              <a:lnSpc>
                <a:spcPts val="3499"/>
              </a:lnSpc>
              <a:buFont typeface="Arial"/>
              <a:buChar char="•"/>
            </a:pPr>
            <a:endParaRPr lang="en-US" sz="36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3600" b="1" dirty="0">
                <a:latin typeface="Calibri" panose="020F0502020204030204" pitchFamily="34" charset="0"/>
                <a:cs typeface="Calibri" panose="020F0502020204030204" pitchFamily="34" charset="0"/>
              </a:rPr>
              <a:t>One senior per card (</a:t>
            </a:r>
            <a:r>
              <a:rPr lang="en-US" sz="3600" b="1" dirty="0">
                <a:solidFill>
                  <a:srgbClr val="FF0000"/>
                </a:solidFill>
                <a:latin typeface="Calibri" panose="020F0502020204030204" pitchFamily="34" charset="0"/>
                <a:cs typeface="Calibri" panose="020F0502020204030204" pitchFamily="34" charset="0"/>
              </a:rPr>
              <a:t>no couples cards</a:t>
            </a:r>
            <a:r>
              <a:rPr lang="en-US" sz="3600" b="1" dirty="0">
                <a:latin typeface="Calibri" panose="020F0502020204030204" pitchFamily="34" charset="0"/>
                <a:cs typeface="Calibri" panose="020F0502020204030204" pitchFamily="34" charset="0"/>
              </a:rPr>
              <a:t>).  If a couple qualifies, each senior receives his/her own card.  </a:t>
            </a:r>
          </a:p>
          <a:p>
            <a:pPr marL="539749" lvl="1" indent="-269875">
              <a:lnSpc>
                <a:spcPts val="3499"/>
              </a:lnSpc>
              <a:buFont typeface="Arial"/>
              <a:buChar char="•"/>
            </a:pPr>
            <a:endParaRPr lang="en-US" sz="36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3600" b="1" dirty="0">
                <a:latin typeface="Calibri" panose="020F0502020204030204" pitchFamily="34" charset="0"/>
                <a:cs typeface="Calibri" panose="020F0502020204030204" pitchFamily="34" charset="0"/>
              </a:rPr>
              <a:t>Each senior (or proxy) </a:t>
            </a:r>
            <a:r>
              <a:rPr lang="en-US" sz="3600" b="1" dirty="0">
                <a:solidFill>
                  <a:srgbClr val="FF0000"/>
                </a:solidFill>
                <a:latin typeface="Calibri" panose="020F0502020204030204" pitchFamily="34" charset="0"/>
                <a:cs typeface="Calibri" panose="020F0502020204030204" pitchFamily="34" charset="0"/>
              </a:rPr>
              <a:t>must sign the issuance log at time of card issuance</a:t>
            </a:r>
            <a:r>
              <a:rPr lang="en-US" sz="3600" b="1" dirty="0">
                <a:latin typeface="Calibri" panose="020F0502020204030204" pitchFamily="34" charset="0"/>
                <a:cs typeface="Calibri" panose="020F0502020204030204" pitchFamily="34" charset="0"/>
              </a:rPr>
              <a:t>. The issuance log is due via email to KDA’s SFMNP Coordinator or Branch Manager by September 1</a:t>
            </a:r>
            <a:r>
              <a:rPr lang="en-US" sz="3600" b="1" baseline="30000" dirty="0">
                <a:latin typeface="Calibri" panose="020F0502020204030204" pitchFamily="34" charset="0"/>
                <a:cs typeface="Calibri" panose="020F0502020204030204" pitchFamily="34" charset="0"/>
              </a:rPr>
              <a:t>st</a:t>
            </a:r>
            <a:r>
              <a:rPr lang="en-US" sz="3600" b="1" dirty="0">
                <a:latin typeface="Calibri" panose="020F0502020204030204" pitchFamily="34" charset="0"/>
                <a:cs typeface="Calibri" panose="020F0502020204030204" pitchFamily="34" charset="0"/>
              </a:rPr>
              <a:t> of program year.</a:t>
            </a:r>
          </a:p>
          <a:p>
            <a:endParaRPr lang="en-US" dirty="0"/>
          </a:p>
        </p:txBody>
      </p:sp>
      <p:sp>
        <p:nvSpPr>
          <p:cNvPr id="18" name="TextBox 18"/>
          <p:cNvSpPr txBox="1"/>
          <p:nvPr/>
        </p:nvSpPr>
        <p:spPr>
          <a:xfrm>
            <a:off x="1181402" y="270314"/>
            <a:ext cx="15925196" cy="1300677"/>
          </a:xfrm>
          <a:prstGeom prst="rect">
            <a:avLst/>
          </a:prstGeom>
        </p:spPr>
        <p:txBody>
          <a:bodyPr lIns="0" tIns="0" rIns="0" bIns="0" rtlCol="0" anchor="t">
            <a:spAutoFit/>
          </a:bodyPr>
          <a:lstStyle/>
          <a:p>
            <a:pPr algn="ctr">
              <a:lnSpc>
                <a:spcPts val="11200"/>
              </a:lnSpc>
            </a:pPr>
            <a:r>
              <a:rPr lang="en-US" sz="6600" b="1" dirty="0">
                <a:latin typeface="Calibri" panose="020F0502020204030204" pitchFamily="34" charset="0"/>
                <a:cs typeface="Calibri" panose="020F0502020204030204" pitchFamily="34" charset="0"/>
              </a:rPr>
              <a:t>Distribution Agents Procedures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18983</TotalTime>
  <Words>1481</Words>
  <Application>Microsoft Office PowerPoint</Application>
  <PresentationFormat>Custom</PresentationFormat>
  <Paragraphs>148</Paragraphs>
  <Slides>18</Slides>
  <Notes>0</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Archivo Narrow</vt:lpstr>
      <vt:lpstr>Archivo Narrow Bold</vt:lpstr>
      <vt:lpstr>Arial</vt:lpstr>
      <vt:lpstr>Calibri</vt:lpstr>
      <vt:lpstr>Apricots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Civil Rights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SFMNP</dc:title>
  <dc:creator>Garland, Tina (AGR)</dc:creator>
  <cp:lastModifiedBy>Peach, Kevin (AGR)</cp:lastModifiedBy>
  <cp:revision>54</cp:revision>
  <dcterms:created xsi:type="dcterms:W3CDTF">2006-08-16T00:00:00Z</dcterms:created>
  <dcterms:modified xsi:type="dcterms:W3CDTF">2025-02-25T19:25:54Z</dcterms:modified>
  <dc:identifier>DAFbhEpnWvI</dc:identifier>
</cp:coreProperties>
</file>