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notesMasterIdLst>
    <p:notesMasterId r:id="rId25"/>
  </p:notesMasterIdLst>
  <p:sldIdLst>
    <p:sldId id="269" r:id="rId2"/>
    <p:sldId id="271" r:id="rId3"/>
    <p:sldId id="272" r:id="rId4"/>
    <p:sldId id="273" r:id="rId5"/>
    <p:sldId id="268" r:id="rId6"/>
    <p:sldId id="256" r:id="rId7"/>
    <p:sldId id="257" r:id="rId8"/>
    <p:sldId id="258" r:id="rId9"/>
    <p:sldId id="259" r:id="rId10"/>
    <p:sldId id="260" r:id="rId11"/>
    <p:sldId id="261" r:id="rId12"/>
    <p:sldId id="279" r:id="rId13"/>
    <p:sldId id="262" r:id="rId14"/>
    <p:sldId id="263" r:id="rId15"/>
    <p:sldId id="274" r:id="rId16"/>
    <p:sldId id="264" r:id="rId17"/>
    <p:sldId id="265" r:id="rId18"/>
    <p:sldId id="266" r:id="rId19"/>
    <p:sldId id="267" r:id="rId20"/>
    <p:sldId id="275" r:id="rId21"/>
    <p:sldId id="276" r:id="rId22"/>
    <p:sldId id="277" r:id="rId23"/>
    <p:sldId id="280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642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250F9-2B8C-4CD9-8FFE-A2659BA53601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934BAC-A54C-45E4-A873-4667197ED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374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3354E-878E-4702-A4FE-585ADA9EE386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794E-3230-4F82-8896-7A526C6E0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703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3354E-878E-4702-A4FE-585ADA9EE386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794E-3230-4F82-8896-7A526C6E0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07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3354E-878E-4702-A4FE-585ADA9EE386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794E-3230-4F82-8896-7A526C6E0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150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3354E-878E-4702-A4FE-585ADA9EE386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794E-3230-4F82-8896-7A526C6E091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9513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3354E-878E-4702-A4FE-585ADA9EE386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794E-3230-4F82-8896-7A526C6E0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483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3354E-878E-4702-A4FE-585ADA9EE386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794E-3230-4F82-8896-7A526C6E0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910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3354E-878E-4702-A4FE-585ADA9EE386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794E-3230-4F82-8896-7A526C6E0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15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3354E-878E-4702-A4FE-585ADA9EE386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794E-3230-4F82-8896-7A526C6E0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406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3354E-878E-4702-A4FE-585ADA9EE386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794E-3230-4F82-8896-7A526C6E0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11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3354E-878E-4702-A4FE-585ADA9EE386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794E-3230-4F82-8896-7A526C6E0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109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3354E-878E-4702-A4FE-585ADA9EE386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794E-3230-4F82-8896-7A526C6E0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09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3354E-878E-4702-A4FE-585ADA9EE386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794E-3230-4F82-8896-7A526C6E0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14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3354E-878E-4702-A4FE-585ADA9EE386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794E-3230-4F82-8896-7A526C6E0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785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3354E-878E-4702-A4FE-585ADA9EE386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794E-3230-4F82-8896-7A526C6E0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18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3354E-878E-4702-A4FE-585ADA9EE386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794E-3230-4F82-8896-7A526C6E0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541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3354E-878E-4702-A4FE-585ADA9EE386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794E-3230-4F82-8896-7A526C6E0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40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3354E-878E-4702-A4FE-585ADA9EE386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794E-3230-4F82-8896-7A526C6E0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109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AC3354E-878E-4702-A4FE-585ADA9EE386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0DA794E-3230-4F82-8896-7A526C6E0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55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Lnsi9OwDsI" TargetMode="External"/><Relationship Id="rId2" Type="http://schemas.openxmlformats.org/officeDocument/2006/relationships/hyperlink" Target="https://www.youtube.com/watch?v=VIbpP_C3-Ic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Tina.Garland@ky.gov" TargetMode="External"/><Relationship Id="rId2" Type="http://schemas.openxmlformats.org/officeDocument/2006/relationships/hyperlink" Target="mailto:jesse.frye@ky.gov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alan.peck@ky.go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18459" y="534524"/>
            <a:ext cx="94127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Over 4000 years ago, basic hand-held tools soon developed into simple 'scratch' ploughs. These primitive ploughs were pulled by oxen, camels or even </a:t>
            </a:r>
            <a:r>
              <a:rPr lang="en-US" sz="2400" dirty="0" smtClean="0"/>
              <a:t>elephants. 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509" y="4156364"/>
            <a:ext cx="3587160" cy="24522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04" y="1961804"/>
            <a:ext cx="3853050" cy="44223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818" y="1459630"/>
            <a:ext cx="6799811" cy="233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6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5885" y="92755"/>
            <a:ext cx="1143831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SOLIMARKET REGISTER – </a:t>
            </a:r>
            <a:r>
              <a:rPr lang="en-US" dirty="0" smtClean="0"/>
              <a:t>MOBILE APP FOR FARMERS CASHIERS</a:t>
            </a:r>
          </a:p>
          <a:p>
            <a:endParaRPr lang="en-US" dirty="0" smtClean="0"/>
          </a:p>
          <a:p>
            <a:r>
              <a:rPr lang="en-US" dirty="0" smtClean="0"/>
              <a:t>•</a:t>
            </a:r>
            <a:r>
              <a:rPr lang="en-US" b="1" dirty="0" smtClean="0"/>
              <a:t>SUPPORTS MULTIPLE ‘CASHIERS’ ON MULTIPLE DEVICES, IN MULTIPLE LOCATIONS AT THE SAME TIME</a:t>
            </a:r>
          </a:p>
          <a:p>
            <a:endParaRPr lang="en-US" dirty="0" smtClean="0"/>
          </a:p>
          <a:p>
            <a:r>
              <a:rPr lang="en-US" dirty="0" smtClean="0"/>
              <a:t>•EACH CASHIER HAS A UNIQUE LOGIN AND USER ID- WHICH IS RECORDED TO EACH TRANSACTION</a:t>
            </a:r>
          </a:p>
          <a:p>
            <a:endParaRPr lang="en-US" dirty="0" smtClean="0"/>
          </a:p>
          <a:p>
            <a:r>
              <a:rPr lang="en-US" dirty="0" smtClean="0"/>
              <a:t>•CASHIERS ARE CREATED VIA SOLIPORTAL FOR SECURITY</a:t>
            </a:r>
          </a:p>
          <a:p>
            <a:endParaRPr lang="en-US" dirty="0" smtClean="0"/>
          </a:p>
          <a:p>
            <a:r>
              <a:rPr lang="en-US" dirty="0" smtClean="0"/>
              <a:t>•ACTIVATION REQUIRES A VALIDATION CODE FROM THE STATE- FARMERS/CASHIERS </a:t>
            </a:r>
          </a:p>
          <a:p>
            <a:r>
              <a:rPr lang="en-US" dirty="0" smtClean="0"/>
              <a:t>MUST BE PRE-APPROVED TO ACTIVATE SOLIMARKET REGISTER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•</a:t>
            </a:r>
            <a:r>
              <a:rPr lang="en-US" b="1" dirty="0" smtClean="0"/>
              <a:t>REMITTANCES ARE AUTOMATIC</a:t>
            </a:r>
          </a:p>
          <a:p>
            <a:endParaRPr lang="en-US" dirty="0" smtClean="0"/>
          </a:p>
          <a:p>
            <a:r>
              <a:rPr lang="en-US" dirty="0" smtClean="0"/>
              <a:t>•PAYMENTS TO FARMERS ARE MADE WEEKLY BY ACH TRANSFER</a:t>
            </a:r>
          </a:p>
          <a:p>
            <a:endParaRPr lang="en-US" dirty="0" smtClean="0"/>
          </a:p>
          <a:p>
            <a:r>
              <a:rPr lang="en-US" dirty="0" smtClean="0"/>
              <a:t>•FARMERS DO NOT NEED TO DO ANYTHING TO INITIATE THEIR </a:t>
            </a:r>
            <a:r>
              <a:rPr lang="en-US" dirty="0" smtClean="0"/>
              <a:t>PAYMENT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•FARMERS CAN VIEW SALES AND PENDING </a:t>
            </a:r>
            <a:r>
              <a:rPr lang="en-US" dirty="0" smtClean="0"/>
              <a:t>PAYMENT</a:t>
            </a:r>
            <a:endParaRPr lang="en-US" dirty="0" smtClean="0"/>
          </a:p>
          <a:p>
            <a:endParaRPr lang="en-US" dirty="0" smtClean="0"/>
          </a:p>
          <a:p>
            <a:endParaRPr lang="en-US" b="1" dirty="0" smtClean="0"/>
          </a:p>
          <a:p>
            <a:r>
              <a:rPr lang="en-US" b="1" dirty="0" smtClean="0"/>
              <a:t>•TRANSACTIONS ARE FAST AND SIMPLE</a:t>
            </a:r>
          </a:p>
          <a:p>
            <a:endParaRPr lang="en-US" dirty="0" smtClean="0"/>
          </a:p>
          <a:p>
            <a:r>
              <a:rPr lang="en-US" dirty="0" smtClean="0"/>
              <a:t>•LESS THAN 1 MIN START TO FINISH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611" y="1596044"/>
            <a:ext cx="2492932" cy="514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04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567" y="335846"/>
            <a:ext cx="11704319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 smtClean="0"/>
              <a:t>Settlement conditions are validated at the time of sale.</a:t>
            </a:r>
          </a:p>
          <a:p>
            <a:r>
              <a:rPr lang="en-US" sz="2000" dirty="0" smtClean="0"/>
              <a:t>Compliance with FNS and state program rules is validated before the transaction is confirmed. Here are some of the common verifications done by </a:t>
            </a:r>
            <a:r>
              <a:rPr lang="en-US" sz="2000" dirty="0" err="1" smtClean="0"/>
              <a:t>SoliMarket</a:t>
            </a:r>
            <a:r>
              <a:rPr lang="en-US" sz="2000" dirty="0" smtClean="0"/>
              <a:t>:</a:t>
            </a:r>
          </a:p>
          <a:p>
            <a:endParaRPr lang="en-US" sz="2000" dirty="0" smtClean="0"/>
          </a:p>
          <a:p>
            <a:r>
              <a:rPr lang="en-US" sz="2000" b="1" dirty="0" smtClean="0"/>
              <a:t>Verifies balance &amp; benefit expiration date.</a:t>
            </a:r>
          </a:p>
          <a:p>
            <a:r>
              <a:rPr lang="en-US" sz="2000" dirty="0" smtClean="0"/>
              <a:t>•Ensures that benefits are within valid start and expiration dates for participant utilization. “Valid thru” dates are set at time of issuance.</a:t>
            </a:r>
          </a:p>
          <a:p>
            <a:r>
              <a:rPr lang="en-US" sz="2000" dirty="0" smtClean="0"/>
              <a:t>•Verifies food categories.</a:t>
            </a:r>
          </a:p>
          <a:p>
            <a:r>
              <a:rPr lang="en-US" sz="2000" dirty="0" smtClean="0"/>
              <a:t>•Food categories are recorded to transaction history.</a:t>
            </a:r>
          </a:p>
          <a:p>
            <a:r>
              <a:rPr lang="en-US" sz="2000" dirty="0" smtClean="0"/>
              <a:t>•Program rules are checked to ensure selected food categories are approved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for by program for utilization.</a:t>
            </a:r>
          </a:p>
          <a:p>
            <a:endParaRPr lang="en-US" sz="2000" dirty="0" smtClean="0"/>
          </a:p>
          <a:p>
            <a:r>
              <a:rPr lang="en-US" sz="2000" b="1" dirty="0" smtClean="0"/>
              <a:t>Verifies status of farm and selected market.</a:t>
            </a:r>
          </a:p>
          <a:p>
            <a:r>
              <a:rPr lang="en-US" sz="2000" dirty="0" smtClean="0"/>
              <a:t>•Farmers must be currently authorized by state.</a:t>
            </a:r>
          </a:p>
          <a:p>
            <a:r>
              <a:rPr lang="en-US" sz="2000" dirty="0" smtClean="0"/>
              <a:t>•Markets must be authorized by state.</a:t>
            </a:r>
          </a:p>
          <a:p>
            <a:endParaRPr lang="en-US" sz="2000" dirty="0" smtClean="0"/>
          </a:p>
          <a:p>
            <a:r>
              <a:rPr lang="en-US" sz="2000" b="1" dirty="0" smtClean="0"/>
              <a:t>Validates time of transaction</a:t>
            </a:r>
          </a:p>
          <a:p>
            <a:r>
              <a:rPr lang="en-US" sz="2000" dirty="0" smtClean="0"/>
              <a:t>•Sales are restricted to pre-defined hours of operation.</a:t>
            </a:r>
          </a:p>
          <a:p>
            <a:endParaRPr lang="en-US" sz="2000" dirty="0" smtClean="0"/>
          </a:p>
          <a:p>
            <a:r>
              <a:rPr lang="en-US" sz="2000" dirty="0" smtClean="0"/>
              <a:t>Validates participant transaction acceptance and PIN.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055" y="2261060"/>
            <a:ext cx="2188047" cy="451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36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871803" y="6512141"/>
            <a:ext cx="141885" cy="23053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anchor="t"/>
          <a:lstStyle>
            <a:lvl1pPr defTabSz="412750">
              <a:defRPr sz="1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152" name="Funding Flow"/>
          <p:cNvSpPr txBox="1"/>
          <p:nvPr/>
        </p:nvSpPr>
        <p:spPr>
          <a:xfrm>
            <a:off x="6678300" y="508950"/>
            <a:ext cx="5189456" cy="328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 algn="r" defTabSz="825500">
              <a:defRPr sz="3600" b="1">
                <a:solidFill>
                  <a:srgbClr val="3F52C8"/>
                </a:solidFill>
                <a:latin typeface="Myriad Pro"/>
                <a:ea typeface="Myriad Pro"/>
                <a:cs typeface="Myriad Pro"/>
                <a:sym typeface="Myriad Pro"/>
              </a:defRPr>
            </a:lvl1pPr>
          </a:lstStyle>
          <a:p>
            <a:r>
              <a:rPr sz="1800"/>
              <a:t>Funding Flow</a:t>
            </a:r>
          </a:p>
        </p:txBody>
      </p:sp>
      <p:pic>
        <p:nvPicPr>
          <p:cNvPr id="153" name="Asset 9@3x.png" descr="Asset 9@3x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8426" y="176948"/>
            <a:ext cx="2196999" cy="490359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Rectangle"/>
          <p:cNvSpPr/>
          <p:nvPr/>
        </p:nvSpPr>
        <p:spPr>
          <a:xfrm>
            <a:off x="293784" y="2039086"/>
            <a:ext cx="1142057" cy="1051561"/>
          </a:xfrm>
          <a:prstGeom prst="rect">
            <a:avLst/>
          </a:prstGeom>
          <a:solidFill>
            <a:schemeClr val="accent4">
              <a:hueOff val="-858837"/>
              <a:lumOff val="-9791"/>
              <a:alpha val="22994"/>
            </a:scheme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55" name="Agency Users log into the SoliPortal to enroll participant shoppers and issue funds to their accounts."/>
          <p:cNvSpPr txBox="1"/>
          <p:nvPr/>
        </p:nvSpPr>
        <p:spPr>
          <a:xfrm>
            <a:off x="320881" y="3898315"/>
            <a:ext cx="1000364" cy="789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 algn="l" defTabSz="825500">
              <a:defRPr sz="16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sz="800"/>
              <a:t>Agency Users log into the SoliPortal to enroll participant shoppers and issue funds to their accounts.</a:t>
            </a:r>
          </a:p>
        </p:txBody>
      </p:sp>
      <p:sp>
        <p:nvSpPr>
          <p:cNvPr id="156" name="Agency Users"/>
          <p:cNvSpPr txBox="1"/>
          <p:nvPr/>
        </p:nvSpPr>
        <p:spPr>
          <a:xfrm>
            <a:off x="320881" y="3685725"/>
            <a:ext cx="784409" cy="1744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 algn="l" defTabSz="825500">
              <a:defRPr sz="1600" b="1">
                <a:solidFill>
                  <a:srgbClr val="000000"/>
                </a:solidFill>
              </a:defRPr>
            </a:lvl1pPr>
          </a:lstStyle>
          <a:p>
            <a:r>
              <a:rPr sz="800"/>
              <a:t>Agency Users</a:t>
            </a:r>
          </a:p>
        </p:txBody>
      </p:sp>
      <p:sp>
        <p:nvSpPr>
          <p:cNvPr id="157" name="SoliMarket Shopper…"/>
          <p:cNvSpPr txBox="1"/>
          <p:nvPr/>
        </p:nvSpPr>
        <p:spPr>
          <a:xfrm>
            <a:off x="363162" y="2096938"/>
            <a:ext cx="914401" cy="297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/>
          <a:p>
            <a:pPr defTabSz="412750">
              <a:defRPr sz="1600" b="1">
                <a:solidFill>
                  <a:srgbClr val="000000"/>
                </a:solidFill>
              </a:defRPr>
            </a:pPr>
            <a:r>
              <a:rPr sz="800"/>
              <a:t>SoliMarket Shopper </a:t>
            </a:r>
          </a:p>
          <a:p>
            <a:pPr defTabSz="412750">
              <a:defRPr sz="1600" b="1">
                <a:solidFill>
                  <a:srgbClr val="000000"/>
                </a:solidFill>
              </a:defRPr>
            </a:pPr>
            <a:r>
              <a:rPr sz="800"/>
              <a:t>Account</a:t>
            </a:r>
          </a:p>
        </p:txBody>
      </p:sp>
      <p:sp>
        <p:nvSpPr>
          <p:cNvPr id="158" name="Shopper"/>
          <p:cNvSpPr txBox="1"/>
          <p:nvPr/>
        </p:nvSpPr>
        <p:spPr>
          <a:xfrm>
            <a:off x="363162" y="2533180"/>
            <a:ext cx="914342" cy="177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/>
          <a:lstStyle>
            <a:lvl1pPr algn="l" defTabSz="825500">
              <a:defRPr sz="16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sz="800"/>
              <a:t>Shopper</a:t>
            </a:r>
          </a:p>
        </p:txBody>
      </p:sp>
      <p:sp>
        <p:nvSpPr>
          <p:cNvPr id="159" name="Shopper 1: $60…"/>
          <p:cNvSpPr txBox="1"/>
          <p:nvPr/>
        </p:nvSpPr>
        <p:spPr>
          <a:xfrm>
            <a:off x="363162" y="2701148"/>
            <a:ext cx="914401" cy="291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/>
          <a:lstStyle/>
          <a:p>
            <a:pPr defTabSz="412750">
              <a:defRPr sz="1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sz="700"/>
              <a:t>Shopper 1: $60</a:t>
            </a:r>
          </a:p>
          <a:p>
            <a:pPr defTabSz="412750">
              <a:defRPr sz="1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sz="700"/>
              <a:t>Shopper 2: $60</a:t>
            </a:r>
          </a:p>
        </p:txBody>
      </p:sp>
      <p:sp>
        <p:nvSpPr>
          <p:cNvPr id="160" name="Line"/>
          <p:cNvSpPr/>
          <p:nvPr/>
        </p:nvSpPr>
        <p:spPr>
          <a:xfrm>
            <a:off x="353014" y="3211021"/>
            <a:ext cx="1070169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1" name="Chevron 27"/>
          <p:cNvSpPr/>
          <p:nvPr/>
        </p:nvSpPr>
        <p:spPr>
          <a:xfrm>
            <a:off x="217896" y="1702762"/>
            <a:ext cx="1246699" cy="228601"/>
          </a:xfrm>
          <a:prstGeom prst="chevron">
            <a:avLst>
              <a:gd name="adj" fmla="val 50000"/>
            </a:avLst>
          </a:prstGeom>
          <a:solidFill>
            <a:srgbClr val="FFE7D1"/>
          </a:solidFill>
          <a:ln w="12700">
            <a:miter lim="400000"/>
          </a:ln>
        </p:spPr>
        <p:txBody>
          <a:bodyPr lIns="22860" rIns="22860" anchor="ctr"/>
          <a:lstStyle/>
          <a:p>
            <a:pPr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sp>
        <p:nvSpPr>
          <p:cNvPr id="162" name="BENEFIT ISSUANCE"/>
          <p:cNvSpPr txBox="1"/>
          <p:nvPr/>
        </p:nvSpPr>
        <p:spPr>
          <a:xfrm>
            <a:off x="303019" y="1728570"/>
            <a:ext cx="1120121" cy="1744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 defTabSz="825500">
              <a:defRPr sz="1600" b="1">
                <a:solidFill>
                  <a:srgbClr val="000000"/>
                </a:solidFill>
              </a:defRPr>
            </a:lvl1pPr>
          </a:lstStyle>
          <a:p>
            <a:r>
              <a:rPr sz="800"/>
              <a:t>BENEFIT ISSUANCE</a:t>
            </a:r>
          </a:p>
        </p:txBody>
      </p:sp>
      <p:sp>
        <p:nvSpPr>
          <p:cNvPr id="163" name="1"/>
          <p:cNvSpPr/>
          <p:nvPr/>
        </p:nvSpPr>
        <p:spPr>
          <a:xfrm>
            <a:off x="327231" y="3286105"/>
            <a:ext cx="276940" cy="274321"/>
          </a:xfrm>
          <a:prstGeom prst="ellipse">
            <a:avLst/>
          </a:prstGeom>
          <a:ln w="25400">
            <a:solidFill>
              <a:srgbClr val="3953CF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700" tIns="12700" rIns="12700" bIns="12700" anchor="ctr"/>
          <a:lstStyle>
            <a:lvl1pPr defTabSz="825500">
              <a:defRPr>
                <a:solidFill>
                  <a:srgbClr val="3953C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sz="900"/>
              <a:t>1</a:t>
            </a:r>
          </a:p>
        </p:txBody>
      </p:sp>
      <p:sp>
        <p:nvSpPr>
          <p:cNvPr id="164" name="Rectangle"/>
          <p:cNvSpPr/>
          <p:nvPr/>
        </p:nvSpPr>
        <p:spPr>
          <a:xfrm>
            <a:off x="1473940" y="2039086"/>
            <a:ext cx="1807240" cy="1051561"/>
          </a:xfrm>
          <a:prstGeom prst="rect">
            <a:avLst/>
          </a:prstGeom>
          <a:solidFill>
            <a:schemeClr val="accent3">
              <a:hueOff val="-274225"/>
              <a:satOff val="26768"/>
              <a:lumOff val="11368"/>
              <a:alpha val="37721"/>
            </a:scheme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65" name="Participant Shoppers use the SoliMarket Shopper app or Shopper Card to purchase eligible food items from authorized farmers who are using the SoliMarket Register application."/>
          <p:cNvSpPr txBox="1"/>
          <p:nvPr/>
        </p:nvSpPr>
        <p:spPr>
          <a:xfrm>
            <a:off x="1453481" y="3898315"/>
            <a:ext cx="1724119" cy="789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 algn="l" defTabSz="825500">
              <a:defRPr sz="16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sz="800"/>
              <a:t>Participant Shoppers use the SoliMarket Shopper app or Shopper Card to purchase eligible food items from authorized farmers who are using the SoliMarket Register application. </a:t>
            </a:r>
          </a:p>
        </p:txBody>
      </p:sp>
      <p:sp>
        <p:nvSpPr>
          <p:cNvPr id="166" name="Shoppers &amp; Farmer-Cashiers"/>
          <p:cNvSpPr txBox="1"/>
          <p:nvPr/>
        </p:nvSpPr>
        <p:spPr>
          <a:xfrm>
            <a:off x="1453481" y="3685725"/>
            <a:ext cx="1454741" cy="1744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 algn="l" defTabSz="825500">
              <a:defRPr sz="1600" b="1">
                <a:solidFill>
                  <a:srgbClr val="000000"/>
                </a:solidFill>
              </a:defRPr>
            </a:lvl1pPr>
          </a:lstStyle>
          <a:p>
            <a:r>
              <a:rPr sz="800"/>
              <a:t>Shoppers &amp; Farmer-Cashiers</a:t>
            </a:r>
          </a:p>
        </p:txBody>
      </p:sp>
      <p:sp>
        <p:nvSpPr>
          <p:cNvPr id="167" name="SoliMarket Shopper Application"/>
          <p:cNvSpPr txBox="1"/>
          <p:nvPr/>
        </p:nvSpPr>
        <p:spPr>
          <a:xfrm>
            <a:off x="1526216" y="2096213"/>
            <a:ext cx="748752" cy="420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 algn="l" defTabSz="825500">
              <a:defRPr sz="1600" b="1">
                <a:solidFill>
                  <a:srgbClr val="000000"/>
                </a:solidFill>
              </a:defRPr>
            </a:lvl1pPr>
          </a:lstStyle>
          <a:p>
            <a:r>
              <a:rPr sz="800"/>
              <a:t>SoliMarket Shopper Application </a:t>
            </a:r>
          </a:p>
        </p:txBody>
      </p:sp>
      <p:sp>
        <p:nvSpPr>
          <p:cNvPr id="168" name="SoliMarket Register Application"/>
          <p:cNvSpPr txBox="1"/>
          <p:nvPr/>
        </p:nvSpPr>
        <p:spPr>
          <a:xfrm>
            <a:off x="2576998" y="2096938"/>
            <a:ext cx="640524" cy="420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 algn="l" defTabSz="825500">
              <a:defRPr sz="1600" b="1">
                <a:solidFill>
                  <a:srgbClr val="000000"/>
                </a:solidFill>
              </a:defRPr>
            </a:lvl1pPr>
          </a:lstStyle>
          <a:p>
            <a:r>
              <a:rPr sz="800"/>
              <a:t>SoliMarket Register Application</a:t>
            </a:r>
          </a:p>
        </p:txBody>
      </p:sp>
      <p:sp>
        <p:nvSpPr>
          <p:cNvPr id="169" name="Farmer A"/>
          <p:cNvSpPr txBox="1"/>
          <p:nvPr/>
        </p:nvSpPr>
        <p:spPr>
          <a:xfrm>
            <a:off x="2576998" y="2526830"/>
            <a:ext cx="588123" cy="143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/>
          <a:lstStyle>
            <a:lvl1pPr algn="l" defTabSz="825500">
              <a:defRPr sz="16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sz="800"/>
              <a:t>Farmer A</a:t>
            </a:r>
          </a:p>
        </p:txBody>
      </p:sp>
      <p:sp>
        <p:nvSpPr>
          <p:cNvPr id="170" name="Shopper"/>
          <p:cNvSpPr txBox="1"/>
          <p:nvPr/>
        </p:nvSpPr>
        <p:spPr>
          <a:xfrm>
            <a:off x="1526216" y="2533180"/>
            <a:ext cx="748752" cy="176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/>
          <a:lstStyle>
            <a:lvl1pPr algn="l" defTabSz="825500">
              <a:defRPr sz="16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sz="800"/>
              <a:t>Shopper</a:t>
            </a:r>
          </a:p>
        </p:txBody>
      </p:sp>
      <p:sp>
        <p:nvSpPr>
          <p:cNvPr id="171" name="+ $20…"/>
          <p:cNvSpPr txBox="1"/>
          <p:nvPr/>
        </p:nvSpPr>
        <p:spPr>
          <a:xfrm>
            <a:off x="2495842" y="2716776"/>
            <a:ext cx="551196" cy="334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/>
          <a:lstStyle/>
          <a:p>
            <a:pPr defTabSz="412750">
              <a:defRPr sz="1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sz="700"/>
              <a:t>+ $20</a:t>
            </a:r>
          </a:p>
          <a:p>
            <a:pPr defTabSz="412750">
              <a:defRPr sz="1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sz="700"/>
              <a:t>+ $30</a:t>
            </a:r>
          </a:p>
        </p:txBody>
      </p:sp>
      <p:sp>
        <p:nvSpPr>
          <p:cNvPr id="172" name="Shopper 1: ($20 Purchase)…"/>
          <p:cNvSpPr txBox="1"/>
          <p:nvPr/>
        </p:nvSpPr>
        <p:spPr>
          <a:xfrm>
            <a:off x="1526216" y="2716776"/>
            <a:ext cx="1140037" cy="2740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/>
          <a:lstStyle/>
          <a:p>
            <a:pPr defTabSz="412750">
              <a:defRPr sz="1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sz="700"/>
              <a:t>Shopper 1: ($20 Purchase) </a:t>
            </a:r>
          </a:p>
          <a:p>
            <a:pPr defTabSz="412750">
              <a:defRPr sz="1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sz="700"/>
              <a:t>Shopper 2: ($30 Purchase)</a:t>
            </a:r>
          </a:p>
        </p:txBody>
      </p:sp>
      <p:sp>
        <p:nvSpPr>
          <p:cNvPr id="173" name="Line"/>
          <p:cNvSpPr/>
          <p:nvPr/>
        </p:nvSpPr>
        <p:spPr>
          <a:xfrm>
            <a:off x="1464482" y="3211378"/>
            <a:ext cx="1786913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74" name="Chevron 27"/>
          <p:cNvSpPr/>
          <p:nvPr/>
        </p:nvSpPr>
        <p:spPr>
          <a:xfrm>
            <a:off x="1445929" y="1702474"/>
            <a:ext cx="1885887" cy="229176"/>
          </a:xfrm>
          <a:prstGeom prst="chevron">
            <a:avLst>
              <a:gd name="adj" fmla="val 50000"/>
            </a:avLst>
          </a:prstGeom>
          <a:solidFill>
            <a:srgbClr val="D4FEC3"/>
          </a:solidFill>
          <a:ln w="12700">
            <a:miter lim="400000"/>
          </a:ln>
        </p:spPr>
        <p:txBody>
          <a:bodyPr lIns="22860" rIns="22860" anchor="ctr"/>
          <a:lstStyle/>
          <a:p>
            <a:pPr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sp>
        <p:nvSpPr>
          <p:cNvPr id="175" name="FARMERS’ MARKET PURCHASES"/>
          <p:cNvSpPr txBox="1"/>
          <p:nvPr/>
        </p:nvSpPr>
        <p:spPr>
          <a:xfrm>
            <a:off x="1536893" y="1732599"/>
            <a:ext cx="1761110" cy="1689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/>
          <a:lstStyle>
            <a:lvl1pPr defTabSz="825500">
              <a:defRPr sz="1600" b="1">
                <a:solidFill>
                  <a:srgbClr val="000000"/>
                </a:solidFill>
              </a:defRPr>
            </a:lvl1pPr>
          </a:lstStyle>
          <a:p>
            <a:r>
              <a:rPr sz="800"/>
              <a:t>FARMERS’ MARKET PURCHASES</a:t>
            </a:r>
          </a:p>
        </p:txBody>
      </p:sp>
      <p:sp>
        <p:nvSpPr>
          <p:cNvPr id="176" name="SoliSYSTEMS Admin"/>
          <p:cNvSpPr txBox="1"/>
          <p:nvPr/>
        </p:nvSpPr>
        <p:spPr>
          <a:xfrm>
            <a:off x="5638366" y="3686384"/>
            <a:ext cx="1380066" cy="1744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 algn="l" defTabSz="825500">
              <a:defRPr sz="1600" b="1">
                <a:solidFill>
                  <a:srgbClr val="000000"/>
                </a:solidFill>
              </a:defRPr>
            </a:lvl1pPr>
          </a:lstStyle>
          <a:p>
            <a:r>
              <a:rPr sz="800"/>
              <a:t>SoliSYSTEMS Admin</a:t>
            </a:r>
          </a:p>
        </p:txBody>
      </p:sp>
      <p:sp>
        <p:nvSpPr>
          <p:cNvPr id="177" name="SoliSYSTEMS Admin uploads weekly ACH Remittance Files. These files contain the instructions and schedule for initiating the transfer of funds to each farmer’s bank account.…"/>
          <p:cNvSpPr txBox="1"/>
          <p:nvPr/>
        </p:nvSpPr>
        <p:spPr>
          <a:xfrm>
            <a:off x="5611006" y="3898315"/>
            <a:ext cx="1578279" cy="1282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/>
          <a:p>
            <a:pPr defTabSz="412750">
              <a:spcBef>
                <a:spcPts val="450"/>
              </a:spcBef>
              <a:defRPr sz="16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sz="800"/>
              <a:t>SoliSYSTEMS Admin uploads weekly ACH Remittance Files. These files contain the instructions and schedule for initiating the transfer of funds to each farmer’s bank account.</a:t>
            </a:r>
          </a:p>
          <a:p>
            <a:pPr defTabSz="412750">
              <a:defRPr sz="16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sz="800"/>
              <a:t>SoliSYSTEMS Admin generates an invoice/report documenting the pending use of funds for remittance payments. </a:t>
            </a:r>
          </a:p>
        </p:txBody>
      </p:sp>
      <p:sp>
        <p:nvSpPr>
          <p:cNvPr id="178" name="Line"/>
          <p:cNvSpPr/>
          <p:nvPr/>
        </p:nvSpPr>
        <p:spPr>
          <a:xfrm>
            <a:off x="5509226" y="3208058"/>
            <a:ext cx="175006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79" name="Rectangle"/>
          <p:cNvSpPr/>
          <p:nvPr/>
        </p:nvSpPr>
        <p:spPr>
          <a:xfrm>
            <a:off x="3374813" y="2039086"/>
            <a:ext cx="2100316" cy="1051561"/>
          </a:xfrm>
          <a:prstGeom prst="rect">
            <a:avLst/>
          </a:prstGeom>
          <a:solidFill>
            <a:schemeClr val="accent1">
              <a:lumOff val="16847"/>
              <a:alpha val="14032"/>
            </a:scheme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80" name="The first steps of settlement are done before the transaction is completed at the point of sale.…"/>
          <p:cNvSpPr txBox="1"/>
          <p:nvPr/>
        </p:nvSpPr>
        <p:spPr>
          <a:xfrm>
            <a:off x="1452836" y="4749712"/>
            <a:ext cx="1927917" cy="18569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/>
          <a:p>
            <a:pPr defTabSz="412750">
              <a:spcBef>
                <a:spcPts val="350"/>
              </a:spcBef>
              <a:defRPr sz="16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sz="800"/>
              <a:t>The first steps of settlement are done before the transaction is completed </a:t>
            </a:r>
            <a:r>
              <a:rPr sz="800" i="1" u="sng">
                <a:sym typeface="Helvetica Neue"/>
              </a:rPr>
              <a:t>at the point of sale</a:t>
            </a:r>
            <a:r>
              <a:rPr sz="800"/>
              <a:t>. </a:t>
            </a:r>
          </a:p>
          <a:p>
            <a:pPr marL="225425" indent="-111125" defTabSz="412750">
              <a:spcBef>
                <a:spcPts val="350"/>
              </a:spcBef>
              <a:buSzPct val="100000"/>
              <a:buAutoNum type="arabicPeriod"/>
              <a:defRPr sz="16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sz="800"/>
              <a:t>Confirmation of the Shopper’s account and balance. </a:t>
            </a:r>
          </a:p>
          <a:p>
            <a:pPr marL="225425" indent="-111125" defTabSz="412750">
              <a:spcBef>
                <a:spcPts val="350"/>
              </a:spcBef>
              <a:buSzPct val="100000"/>
              <a:buAutoNum type="arabicPeriod"/>
              <a:defRPr sz="16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sz="800"/>
              <a:t>Confirmation of the Farmer’s SoliMarket Account and contract validity.</a:t>
            </a:r>
          </a:p>
          <a:p>
            <a:pPr marL="225425" indent="-111125" defTabSz="412750">
              <a:spcBef>
                <a:spcPts val="350"/>
              </a:spcBef>
              <a:buSzPct val="100000"/>
              <a:buAutoNum type="arabicPeriod"/>
              <a:defRPr sz="16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sz="800"/>
              <a:t>Confirmation of a valid Market code and contract validity.</a:t>
            </a:r>
          </a:p>
          <a:p>
            <a:pPr marL="225425" indent="-111125" defTabSz="412750">
              <a:spcBef>
                <a:spcPts val="350"/>
              </a:spcBef>
              <a:buSzPct val="100000"/>
              <a:buAutoNum type="arabicPeriod"/>
              <a:defRPr sz="16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sz="800"/>
              <a:t>Confirmation of Shopper’s acceptance of the transaction details. </a:t>
            </a:r>
          </a:p>
        </p:txBody>
      </p:sp>
      <p:sp>
        <p:nvSpPr>
          <p:cNvPr id="181" name="SoliMarket Backend"/>
          <p:cNvSpPr txBox="1"/>
          <p:nvPr/>
        </p:nvSpPr>
        <p:spPr>
          <a:xfrm>
            <a:off x="3422747" y="3685725"/>
            <a:ext cx="1894775" cy="1744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 algn="l" defTabSz="825500">
              <a:defRPr sz="1600" b="1">
                <a:solidFill>
                  <a:srgbClr val="000000"/>
                </a:solidFill>
              </a:defRPr>
            </a:lvl1pPr>
          </a:lstStyle>
          <a:p>
            <a:r>
              <a:rPr sz="800"/>
              <a:t>SoliMarket Backend</a:t>
            </a:r>
          </a:p>
        </p:txBody>
      </p:sp>
      <p:sp>
        <p:nvSpPr>
          <p:cNvPr id="182" name="Approved…"/>
          <p:cNvSpPr txBox="1"/>
          <p:nvPr/>
        </p:nvSpPr>
        <p:spPr>
          <a:xfrm>
            <a:off x="3433339" y="2725502"/>
            <a:ext cx="571510" cy="3760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/>
          <a:lstStyle/>
          <a:p>
            <a:pPr defTabSz="412750">
              <a:buSzPct val="86000"/>
              <a:buBlip>
                <a:blip r:embed="rId3"/>
              </a:buBlip>
              <a:defRPr sz="1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sz="700"/>
              <a:t>Approved</a:t>
            </a:r>
          </a:p>
          <a:p>
            <a:pPr marL="45720" indent="-45720" defTabSz="412750">
              <a:buSzPct val="86000"/>
              <a:buBlip>
                <a:blip r:embed="rId3"/>
              </a:buBlip>
              <a:defRPr sz="1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sz="700"/>
              <a:t> Approved</a:t>
            </a:r>
          </a:p>
        </p:txBody>
      </p:sp>
      <p:sp>
        <p:nvSpPr>
          <p:cNvPr id="183" name="+ $20…"/>
          <p:cNvSpPr txBox="1"/>
          <p:nvPr/>
        </p:nvSpPr>
        <p:spPr>
          <a:xfrm>
            <a:off x="3907907" y="2720170"/>
            <a:ext cx="374538" cy="334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/>
          <a:lstStyle/>
          <a:p>
            <a:pPr defTabSz="412750">
              <a:defRPr sz="1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sz="700"/>
              <a:t>+ $20</a:t>
            </a:r>
          </a:p>
          <a:p>
            <a:pPr defTabSz="412750">
              <a:defRPr sz="1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sz="700"/>
              <a:t>+ $30</a:t>
            </a:r>
          </a:p>
        </p:txBody>
      </p:sp>
      <p:sp>
        <p:nvSpPr>
          <p:cNvPr id="184" name="Remittance ACH File Created…"/>
          <p:cNvSpPr txBox="1"/>
          <p:nvPr/>
        </p:nvSpPr>
        <p:spPr>
          <a:xfrm>
            <a:off x="4207405" y="2721191"/>
            <a:ext cx="1203302" cy="284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/>
          <a:lstStyle/>
          <a:p>
            <a:pPr defTabSz="412750">
              <a:defRPr sz="1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sz="700"/>
              <a:t>Remittance ACH File Created</a:t>
            </a:r>
          </a:p>
          <a:p>
            <a:pPr defTabSz="412750">
              <a:defRPr sz="1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sz="700"/>
              <a:t>Remittance ACH File Created</a:t>
            </a:r>
          </a:p>
        </p:txBody>
      </p:sp>
      <p:sp>
        <p:nvSpPr>
          <p:cNvPr id="185" name="SoliMarket Backend"/>
          <p:cNvSpPr txBox="1"/>
          <p:nvPr/>
        </p:nvSpPr>
        <p:spPr>
          <a:xfrm>
            <a:off x="3426989" y="2095176"/>
            <a:ext cx="748752" cy="297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 algn="l" defTabSz="825500">
              <a:defRPr sz="1600" b="1">
                <a:solidFill>
                  <a:srgbClr val="000000"/>
                </a:solidFill>
              </a:defRPr>
            </a:lvl1pPr>
          </a:lstStyle>
          <a:p>
            <a:r>
              <a:rPr sz="800"/>
              <a:t>SoliMarket Backend</a:t>
            </a:r>
          </a:p>
        </p:txBody>
      </p:sp>
      <p:sp>
        <p:nvSpPr>
          <p:cNvPr id="186" name="Line"/>
          <p:cNvSpPr/>
          <p:nvPr/>
        </p:nvSpPr>
        <p:spPr>
          <a:xfrm>
            <a:off x="3378376" y="3208058"/>
            <a:ext cx="209319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87" name="Farmer A"/>
          <p:cNvSpPr txBox="1"/>
          <p:nvPr/>
        </p:nvSpPr>
        <p:spPr>
          <a:xfrm>
            <a:off x="3426989" y="2530160"/>
            <a:ext cx="687796" cy="143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/>
          <a:lstStyle>
            <a:lvl1pPr algn="l" defTabSz="825500">
              <a:defRPr sz="16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sz="800"/>
              <a:t>Farmer A</a:t>
            </a:r>
          </a:p>
        </p:txBody>
      </p:sp>
      <p:sp>
        <p:nvSpPr>
          <p:cNvPr id="188" name="Rectangle"/>
          <p:cNvSpPr/>
          <p:nvPr/>
        </p:nvSpPr>
        <p:spPr>
          <a:xfrm>
            <a:off x="5522197" y="2039086"/>
            <a:ext cx="1724119" cy="1051561"/>
          </a:xfrm>
          <a:prstGeom prst="rect">
            <a:avLst/>
          </a:prstGeom>
          <a:solidFill>
            <a:schemeClr val="accent1">
              <a:lumOff val="16847"/>
              <a:alpha val="14032"/>
            </a:scheme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89" name="Weekly ACH Batch File Created…"/>
          <p:cNvSpPr txBox="1"/>
          <p:nvPr/>
        </p:nvSpPr>
        <p:spPr>
          <a:xfrm>
            <a:off x="5588767" y="2710908"/>
            <a:ext cx="1615704" cy="3528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/>
          <a:lstStyle/>
          <a:p>
            <a:pPr defTabSz="412750">
              <a:buSzPct val="86000"/>
              <a:buBlip>
                <a:blip r:embed="rId3"/>
              </a:buBlip>
              <a:defRPr sz="1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sz="700"/>
              <a:t> Weekly ACH Batch File Created</a:t>
            </a:r>
          </a:p>
          <a:p>
            <a:pPr defTabSz="412750">
              <a:buSzPct val="86000"/>
              <a:buBlip>
                <a:blip r:embed="rId3"/>
              </a:buBlip>
              <a:defRPr sz="1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sz="700"/>
              <a:t> SoliSYSTEMS Invoice to Agency</a:t>
            </a:r>
          </a:p>
        </p:txBody>
      </p:sp>
      <p:sp>
        <p:nvSpPr>
          <p:cNvPr id="190" name="SoliMarket Admin"/>
          <p:cNvSpPr txBox="1"/>
          <p:nvPr/>
        </p:nvSpPr>
        <p:spPr>
          <a:xfrm>
            <a:off x="5588972" y="2097368"/>
            <a:ext cx="586004" cy="297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 algn="l" defTabSz="825500">
              <a:defRPr sz="1600" b="1">
                <a:solidFill>
                  <a:srgbClr val="000000"/>
                </a:solidFill>
              </a:defRPr>
            </a:lvl1pPr>
          </a:lstStyle>
          <a:p>
            <a:r>
              <a:rPr sz="800"/>
              <a:t>SoliMarket Admin</a:t>
            </a:r>
          </a:p>
        </p:txBody>
      </p:sp>
      <p:grpSp>
        <p:nvGrpSpPr>
          <p:cNvPr id="193" name="Group"/>
          <p:cNvGrpSpPr/>
          <p:nvPr/>
        </p:nvGrpSpPr>
        <p:grpSpPr>
          <a:xfrm>
            <a:off x="3332135" y="1706157"/>
            <a:ext cx="3944863" cy="228601"/>
            <a:chOff x="0" y="0"/>
            <a:chExt cx="7889725" cy="457200"/>
          </a:xfrm>
        </p:grpSpPr>
        <p:sp>
          <p:nvSpPr>
            <p:cNvPr id="191" name="Chevron 27"/>
            <p:cNvSpPr/>
            <p:nvPr/>
          </p:nvSpPr>
          <p:spPr>
            <a:xfrm>
              <a:off x="0" y="0"/>
              <a:ext cx="7889726" cy="457200"/>
            </a:xfrm>
            <a:prstGeom prst="chevron">
              <a:avLst>
                <a:gd name="adj" fmla="val 50000"/>
              </a:avLst>
            </a:prstGeom>
            <a:solidFill>
              <a:srgbClr val="E9F6FF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900"/>
            </a:p>
          </p:txBody>
        </p:sp>
        <p:sp>
          <p:nvSpPr>
            <p:cNvPr id="192" name="TRANSACTION SETTLEMENT"/>
            <p:cNvSpPr txBox="1"/>
            <p:nvPr/>
          </p:nvSpPr>
          <p:spPr>
            <a:xfrm>
              <a:off x="57779" y="54843"/>
              <a:ext cx="7802341" cy="3370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5400" tIns="25400" rIns="25400" bIns="25400" numCol="1" anchor="t">
              <a:noAutofit/>
            </a:bodyPr>
            <a:lstStyle>
              <a:lvl1pPr defTabSz="825500">
                <a:defRPr sz="1600" b="1">
                  <a:solidFill>
                    <a:srgbClr val="000000"/>
                  </a:solidFill>
                </a:defRPr>
              </a:lvl1pPr>
            </a:lstStyle>
            <a:p>
              <a:r>
                <a:rPr sz="800"/>
                <a:t>TRANSACTION SETTLEMENT</a:t>
              </a:r>
            </a:p>
          </p:txBody>
        </p:sp>
      </p:grpSp>
      <p:sp>
        <p:nvSpPr>
          <p:cNvPr id="194" name="Rectangle"/>
          <p:cNvSpPr/>
          <p:nvPr/>
        </p:nvSpPr>
        <p:spPr>
          <a:xfrm>
            <a:off x="7300035" y="2039086"/>
            <a:ext cx="2020395" cy="1052014"/>
          </a:xfrm>
          <a:prstGeom prst="rect">
            <a:avLst/>
          </a:prstGeom>
          <a:solidFill>
            <a:schemeClr val="accent4">
              <a:hueOff val="348544"/>
              <a:lumOff val="7139"/>
              <a:alpha val="22994"/>
            </a:scheme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95" name="State Account"/>
          <p:cNvSpPr txBox="1"/>
          <p:nvPr/>
        </p:nvSpPr>
        <p:spPr>
          <a:xfrm>
            <a:off x="7359030" y="2097992"/>
            <a:ext cx="748752" cy="1744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 algn="l" defTabSz="825500">
              <a:defRPr sz="1600" b="1">
                <a:solidFill>
                  <a:srgbClr val="000000"/>
                </a:solidFill>
              </a:defRPr>
            </a:lvl1pPr>
          </a:lstStyle>
          <a:p>
            <a:r>
              <a:rPr sz="800"/>
              <a:t>State Account</a:t>
            </a:r>
          </a:p>
        </p:txBody>
      </p:sp>
      <p:pic>
        <p:nvPicPr>
          <p:cNvPr id="196" name="Tan Bank.png" descr="Tan Bank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75258" y="2537558"/>
            <a:ext cx="551196" cy="406089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Agency Administrator(s) reviews and approves invoice and transfers funds to the SoliMarket Program Account via manually initiated wire transfer.…"/>
          <p:cNvSpPr txBox="1"/>
          <p:nvPr/>
        </p:nvSpPr>
        <p:spPr>
          <a:xfrm>
            <a:off x="7335055" y="3898315"/>
            <a:ext cx="1894775" cy="18263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/>
          <a:lstStyle/>
          <a:p>
            <a:pPr defTabSz="412750">
              <a:defRPr sz="16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sz="800"/>
              <a:t>Agency Administrator(s) reviews and approves invoice and transfers funds to the SoliMarket Program Account via manually initiated wire transfer. </a:t>
            </a:r>
          </a:p>
          <a:p>
            <a:pPr defTabSz="412750">
              <a:defRPr sz="16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sz="800"/>
          </a:p>
          <a:p>
            <a:pPr defTabSz="412750">
              <a:defRPr sz="16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sz="800"/>
              <a:t>The SoliMarket Program Account is a standard FDIC insured account. </a:t>
            </a:r>
          </a:p>
        </p:txBody>
      </p:sp>
      <p:sp>
        <p:nvSpPr>
          <p:cNvPr id="198" name="Agency Financial Admin"/>
          <p:cNvSpPr txBox="1"/>
          <p:nvPr/>
        </p:nvSpPr>
        <p:spPr>
          <a:xfrm>
            <a:off x="7335055" y="3698057"/>
            <a:ext cx="1495682" cy="177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/>
          <a:lstStyle>
            <a:lvl1pPr algn="l" defTabSz="825500">
              <a:defRPr sz="1600" b="1">
                <a:solidFill>
                  <a:srgbClr val="000000"/>
                </a:solidFill>
              </a:defRPr>
            </a:lvl1pPr>
          </a:lstStyle>
          <a:p>
            <a:r>
              <a:rPr sz="800"/>
              <a:t>Agency Financial Admin</a:t>
            </a:r>
          </a:p>
        </p:txBody>
      </p:sp>
      <p:pic>
        <p:nvPicPr>
          <p:cNvPr id="199" name="Tan Bank.png" descr="Tan Bank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698726" y="2537335"/>
            <a:ext cx="551196" cy="406090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SoliMarket Program…"/>
          <p:cNvSpPr txBox="1"/>
          <p:nvPr/>
        </p:nvSpPr>
        <p:spPr>
          <a:xfrm>
            <a:off x="8689199" y="2097162"/>
            <a:ext cx="605450" cy="420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/>
          <a:p>
            <a:pPr defTabSz="412750">
              <a:defRPr sz="1600" b="1">
                <a:solidFill>
                  <a:srgbClr val="000000"/>
                </a:solidFill>
              </a:defRPr>
            </a:pPr>
            <a:r>
              <a:rPr sz="800"/>
              <a:t>SoliMarket Program </a:t>
            </a:r>
          </a:p>
          <a:p>
            <a:pPr defTabSz="412750">
              <a:defRPr sz="1600" b="1">
                <a:solidFill>
                  <a:srgbClr val="000000"/>
                </a:solidFill>
              </a:defRPr>
            </a:pPr>
            <a:r>
              <a:rPr sz="800"/>
              <a:t>Account </a:t>
            </a:r>
          </a:p>
        </p:txBody>
      </p:sp>
      <p:sp>
        <p:nvSpPr>
          <p:cNvPr id="201" name="Line"/>
          <p:cNvSpPr/>
          <p:nvPr/>
        </p:nvSpPr>
        <p:spPr>
          <a:xfrm>
            <a:off x="7290996" y="3206679"/>
            <a:ext cx="2038473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02" name="Arrow"/>
          <p:cNvSpPr/>
          <p:nvPr/>
        </p:nvSpPr>
        <p:spPr>
          <a:xfrm>
            <a:off x="7945897" y="2717959"/>
            <a:ext cx="784408" cy="278130"/>
          </a:xfrm>
          <a:prstGeom prst="rightArrow">
            <a:avLst>
              <a:gd name="adj1" fmla="val 62411"/>
              <a:gd name="adj2" fmla="val 84169"/>
            </a:avLst>
          </a:prstGeom>
          <a:solidFill>
            <a:srgbClr val="E7E5CC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03" name="WIRE TRANSFER"/>
          <p:cNvSpPr txBox="1"/>
          <p:nvPr/>
        </p:nvSpPr>
        <p:spPr>
          <a:xfrm>
            <a:off x="7945897" y="2598750"/>
            <a:ext cx="671885" cy="143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 defTabSz="825500">
              <a:defRPr sz="1200" i="1">
                <a:solidFill>
                  <a:srgbClr val="000000"/>
                </a:solidFill>
              </a:defRPr>
            </a:lvl1pPr>
          </a:lstStyle>
          <a:p>
            <a:r>
              <a:rPr sz="600"/>
              <a:t>WIRE TRANSFER</a:t>
            </a:r>
          </a:p>
        </p:txBody>
      </p:sp>
      <p:sp>
        <p:nvSpPr>
          <p:cNvPr id="204" name="Invoice Amount"/>
          <p:cNvSpPr txBox="1"/>
          <p:nvPr/>
        </p:nvSpPr>
        <p:spPr>
          <a:xfrm>
            <a:off x="7951292" y="2772326"/>
            <a:ext cx="671885" cy="1590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 defTabSz="825500">
              <a:defRPr sz="1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sz="700"/>
              <a:t>Invoice Amount</a:t>
            </a:r>
          </a:p>
        </p:txBody>
      </p:sp>
      <p:grpSp>
        <p:nvGrpSpPr>
          <p:cNvPr id="207" name="Group"/>
          <p:cNvGrpSpPr/>
          <p:nvPr/>
        </p:nvGrpSpPr>
        <p:grpSpPr>
          <a:xfrm>
            <a:off x="7262835" y="1708514"/>
            <a:ext cx="2094795" cy="223518"/>
            <a:chOff x="0" y="0"/>
            <a:chExt cx="4189589" cy="447034"/>
          </a:xfrm>
        </p:grpSpPr>
        <p:sp>
          <p:nvSpPr>
            <p:cNvPr id="205" name="Chevron 27"/>
            <p:cNvSpPr/>
            <p:nvPr/>
          </p:nvSpPr>
          <p:spPr>
            <a:xfrm>
              <a:off x="15843" y="0"/>
              <a:ext cx="4173747" cy="447035"/>
            </a:xfrm>
            <a:prstGeom prst="chevron">
              <a:avLst>
                <a:gd name="adj" fmla="val 50000"/>
              </a:avLst>
            </a:prstGeom>
            <a:solidFill>
              <a:srgbClr val="FFFCDC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900"/>
            </a:p>
          </p:txBody>
        </p:sp>
        <p:sp>
          <p:nvSpPr>
            <p:cNvPr id="206" name="PROGRAM FUNDING"/>
            <p:cNvSpPr txBox="1"/>
            <p:nvPr/>
          </p:nvSpPr>
          <p:spPr>
            <a:xfrm>
              <a:off x="0" y="59122"/>
              <a:ext cx="4096436" cy="3295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5400" tIns="25400" rIns="25400" bIns="25400" numCol="1" anchor="t">
              <a:noAutofit/>
            </a:bodyPr>
            <a:lstStyle>
              <a:lvl1pPr defTabSz="825500">
                <a:defRPr sz="1600" b="1">
                  <a:solidFill>
                    <a:srgbClr val="000000"/>
                  </a:solidFill>
                </a:defRPr>
              </a:lvl1pPr>
            </a:lstStyle>
            <a:p>
              <a:r>
                <a:rPr sz="800"/>
                <a:t>PROGRAM FUNDING</a:t>
              </a:r>
            </a:p>
          </p:txBody>
        </p:sp>
      </p:grpSp>
      <p:sp>
        <p:nvSpPr>
          <p:cNvPr id="208" name="Rectangle"/>
          <p:cNvSpPr/>
          <p:nvPr/>
        </p:nvSpPr>
        <p:spPr>
          <a:xfrm>
            <a:off x="9389049" y="2039086"/>
            <a:ext cx="2550298" cy="1051561"/>
          </a:xfrm>
          <a:prstGeom prst="rect">
            <a:avLst/>
          </a:prstGeom>
          <a:solidFill>
            <a:schemeClr val="accent1">
              <a:lumOff val="16847"/>
              <a:alpha val="14032"/>
            </a:scheme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09" name="SoliMarket Program…"/>
          <p:cNvSpPr txBox="1"/>
          <p:nvPr/>
        </p:nvSpPr>
        <p:spPr>
          <a:xfrm>
            <a:off x="9472318" y="2093366"/>
            <a:ext cx="588123" cy="420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/>
          <a:p>
            <a:pPr defTabSz="412750">
              <a:defRPr sz="1600" b="1">
                <a:solidFill>
                  <a:srgbClr val="000000"/>
                </a:solidFill>
              </a:defRPr>
            </a:pPr>
            <a:r>
              <a:rPr sz="800"/>
              <a:t>SoliMarket Program </a:t>
            </a:r>
          </a:p>
          <a:p>
            <a:pPr defTabSz="412750">
              <a:defRPr sz="1600" b="1">
                <a:solidFill>
                  <a:srgbClr val="000000"/>
                </a:solidFill>
              </a:defRPr>
            </a:pPr>
            <a:r>
              <a:rPr sz="800"/>
              <a:t>Account </a:t>
            </a:r>
          </a:p>
        </p:txBody>
      </p:sp>
      <p:pic>
        <p:nvPicPr>
          <p:cNvPr id="210" name="Tan Bank.png" descr="Tan Bank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490782" y="2537275"/>
            <a:ext cx="551196" cy="4060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Bank 2.png" descr="Bank 2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265912" y="2540386"/>
            <a:ext cx="553213" cy="388640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Farmer A…"/>
          <p:cNvSpPr txBox="1"/>
          <p:nvPr/>
        </p:nvSpPr>
        <p:spPr>
          <a:xfrm>
            <a:off x="11222256" y="2095176"/>
            <a:ext cx="640524" cy="297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/>
          <a:p>
            <a:pPr defTabSz="412750">
              <a:defRPr sz="1600" b="1">
                <a:solidFill>
                  <a:srgbClr val="000000"/>
                </a:solidFill>
              </a:defRPr>
            </a:pPr>
            <a:r>
              <a:rPr sz="800"/>
              <a:t>Farmer A</a:t>
            </a:r>
          </a:p>
          <a:p>
            <a:pPr defTabSz="412750">
              <a:defRPr sz="1600" b="1">
                <a:solidFill>
                  <a:srgbClr val="000000"/>
                </a:solidFill>
              </a:defRPr>
            </a:pPr>
            <a:r>
              <a:rPr sz="800"/>
              <a:t>Account </a:t>
            </a:r>
          </a:p>
        </p:txBody>
      </p:sp>
      <p:sp>
        <p:nvSpPr>
          <p:cNvPr id="213" name="SoliMarket Admin"/>
          <p:cNvSpPr txBox="1"/>
          <p:nvPr/>
        </p:nvSpPr>
        <p:spPr>
          <a:xfrm>
            <a:off x="9419539" y="3685725"/>
            <a:ext cx="2196999" cy="1744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 algn="l" defTabSz="825500">
              <a:defRPr sz="1600" b="1">
                <a:solidFill>
                  <a:srgbClr val="000000"/>
                </a:solidFill>
              </a:defRPr>
            </a:lvl1pPr>
          </a:lstStyle>
          <a:p>
            <a:r>
              <a:rPr sz="800"/>
              <a:t>SoliMarket Admin</a:t>
            </a:r>
          </a:p>
        </p:txBody>
      </p:sp>
      <p:sp>
        <p:nvSpPr>
          <p:cNvPr id="214" name="Initiates weekly ACH Remittance batch files from the SoliMarket Program Account.…"/>
          <p:cNvSpPr txBox="1"/>
          <p:nvPr/>
        </p:nvSpPr>
        <p:spPr>
          <a:xfrm>
            <a:off x="9419539" y="3898315"/>
            <a:ext cx="2466718" cy="543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/>
          <a:p>
            <a:pPr defTabSz="412750">
              <a:defRPr sz="16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sz="800"/>
              <a:t>Initiates weekly ACH Remittance batch files from the SoliMarket Program Account.</a:t>
            </a:r>
          </a:p>
          <a:p>
            <a:pPr defTabSz="412750">
              <a:defRPr sz="16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endParaRPr sz="800"/>
          </a:p>
          <a:p>
            <a:pPr defTabSz="412750">
              <a:defRPr sz="16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sz="800"/>
              <a:t>Funds are transferred directly to Farmer’s accounts.</a:t>
            </a:r>
          </a:p>
        </p:txBody>
      </p:sp>
      <p:sp>
        <p:nvSpPr>
          <p:cNvPr id="215" name="Line"/>
          <p:cNvSpPr/>
          <p:nvPr/>
        </p:nvSpPr>
        <p:spPr>
          <a:xfrm>
            <a:off x="9392188" y="3211021"/>
            <a:ext cx="2544020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0" tIns="0" rIns="0" bIns="0" anchor="ctr"/>
          <a:lstStyle/>
          <a:p>
            <a:pPr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16" name="Arrow"/>
          <p:cNvSpPr/>
          <p:nvPr/>
        </p:nvSpPr>
        <p:spPr>
          <a:xfrm>
            <a:off x="10011053" y="2710560"/>
            <a:ext cx="1306289" cy="278130"/>
          </a:xfrm>
          <a:prstGeom prst="rightArrow">
            <a:avLst>
              <a:gd name="adj1" fmla="val 62411"/>
              <a:gd name="adj2" fmla="val 84169"/>
            </a:avLst>
          </a:prstGeom>
          <a:solidFill>
            <a:srgbClr val="D3E1F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defTabSz="41275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217" name="Farmer A Remittance = $20…"/>
          <p:cNvSpPr txBox="1"/>
          <p:nvPr/>
        </p:nvSpPr>
        <p:spPr>
          <a:xfrm>
            <a:off x="10079272" y="2713226"/>
            <a:ext cx="1252493" cy="2740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/>
          <a:lstStyle/>
          <a:p>
            <a:pPr defTabSz="412750">
              <a:defRPr sz="1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sz="700"/>
              <a:t>Farmer A Remittance = $20</a:t>
            </a:r>
          </a:p>
          <a:p>
            <a:pPr defTabSz="412750">
              <a:defRPr sz="14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rPr sz="700"/>
              <a:t>Farmer A Remittance = $30</a:t>
            </a:r>
          </a:p>
        </p:txBody>
      </p:sp>
      <p:sp>
        <p:nvSpPr>
          <p:cNvPr id="218" name="ACH TRANSFER"/>
          <p:cNvSpPr txBox="1"/>
          <p:nvPr/>
        </p:nvSpPr>
        <p:spPr>
          <a:xfrm>
            <a:off x="10221296" y="2598750"/>
            <a:ext cx="671885" cy="143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 defTabSz="825500">
              <a:defRPr sz="1200" i="1">
                <a:solidFill>
                  <a:srgbClr val="000000"/>
                </a:solidFill>
              </a:defRPr>
            </a:lvl1pPr>
          </a:lstStyle>
          <a:p>
            <a:r>
              <a:rPr sz="600"/>
              <a:t>ACH TRANSFER</a:t>
            </a:r>
          </a:p>
        </p:txBody>
      </p:sp>
      <p:grpSp>
        <p:nvGrpSpPr>
          <p:cNvPr id="221" name="Group"/>
          <p:cNvGrpSpPr/>
          <p:nvPr/>
        </p:nvGrpSpPr>
        <p:grpSpPr>
          <a:xfrm>
            <a:off x="9349927" y="1701318"/>
            <a:ext cx="2628542" cy="228601"/>
            <a:chOff x="0" y="0"/>
            <a:chExt cx="5257082" cy="457200"/>
          </a:xfrm>
        </p:grpSpPr>
        <p:sp>
          <p:nvSpPr>
            <p:cNvPr id="219" name="Chevron 27"/>
            <p:cNvSpPr/>
            <p:nvPr/>
          </p:nvSpPr>
          <p:spPr>
            <a:xfrm>
              <a:off x="0" y="0"/>
              <a:ext cx="5257083" cy="457200"/>
            </a:xfrm>
            <a:prstGeom prst="chevron">
              <a:avLst>
                <a:gd name="adj" fmla="val 50000"/>
              </a:avLst>
            </a:prstGeom>
            <a:solidFill>
              <a:srgbClr val="E9F6FF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>
                <a:def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900"/>
            </a:p>
          </p:txBody>
        </p:sp>
        <p:sp>
          <p:nvSpPr>
            <p:cNvPr id="220" name="REMITTANCE"/>
            <p:cNvSpPr txBox="1"/>
            <p:nvPr/>
          </p:nvSpPr>
          <p:spPr>
            <a:xfrm>
              <a:off x="14743" y="50800"/>
              <a:ext cx="5100596" cy="3370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5400" tIns="25400" rIns="25400" bIns="25400" numCol="1" anchor="t">
              <a:noAutofit/>
            </a:bodyPr>
            <a:lstStyle>
              <a:lvl1pPr defTabSz="825500">
                <a:defRPr sz="1600" b="1">
                  <a:solidFill>
                    <a:srgbClr val="000000"/>
                  </a:solidFill>
                </a:defRPr>
              </a:lvl1pPr>
            </a:lstStyle>
            <a:p>
              <a:r>
                <a:rPr sz="800"/>
                <a:t>REMITTANCE</a:t>
              </a:r>
            </a:p>
          </p:txBody>
        </p:sp>
      </p:grpSp>
      <p:sp>
        <p:nvSpPr>
          <p:cNvPr id="222" name="2"/>
          <p:cNvSpPr/>
          <p:nvPr/>
        </p:nvSpPr>
        <p:spPr>
          <a:xfrm>
            <a:off x="1459831" y="3286105"/>
            <a:ext cx="276939" cy="274321"/>
          </a:xfrm>
          <a:prstGeom prst="ellipse">
            <a:avLst/>
          </a:prstGeom>
          <a:ln w="25400">
            <a:solidFill>
              <a:srgbClr val="3953CF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700" tIns="12700" rIns="12700" bIns="12700" anchor="ctr"/>
          <a:lstStyle>
            <a:lvl1pPr defTabSz="825500">
              <a:defRPr>
                <a:solidFill>
                  <a:srgbClr val="3953C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sz="900"/>
              <a:t>2</a:t>
            </a:r>
          </a:p>
        </p:txBody>
      </p:sp>
      <p:sp>
        <p:nvSpPr>
          <p:cNvPr id="223" name="3"/>
          <p:cNvSpPr/>
          <p:nvPr/>
        </p:nvSpPr>
        <p:spPr>
          <a:xfrm>
            <a:off x="3429097" y="3286105"/>
            <a:ext cx="276939" cy="274321"/>
          </a:xfrm>
          <a:prstGeom prst="ellipse">
            <a:avLst/>
          </a:prstGeom>
          <a:ln w="25400">
            <a:solidFill>
              <a:srgbClr val="3953CF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700" tIns="12700" rIns="12700" bIns="12700" anchor="ctr"/>
          <a:lstStyle>
            <a:lvl1pPr defTabSz="825500">
              <a:defRPr>
                <a:solidFill>
                  <a:srgbClr val="3953C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sz="900"/>
              <a:t>3</a:t>
            </a:r>
          </a:p>
        </p:txBody>
      </p:sp>
      <p:sp>
        <p:nvSpPr>
          <p:cNvPr id="224" name="4"/>
          <p:cNvSpPr/>
          <p:nvPr/>
        </p:nvSpPr>
        <p:spPr>
          <a:xfrm>
            <a:off x="7341405" y="3286105"/>
            <a:ext cx="276939" cy="274321"/>
          </a:xfrm>
          <a:prstGeom prst="ellipse">
            <a:avLst/>
          </a:prstGeom>
          <a:ln w="25400">
            <a:solidFill>
              <a:srgbClr val="3953CF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700" tIns="12700" rIns="12700" bIns="12700" anchor="ctr"/>
          <a:lstStyle>
            <a:lvl1pPr defTabSz="825500">
              <a:defRPr>
                <a:solidFill>
                  <a:srgbClr val="3953C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sz="900"/>
              <a:t>4</a:t>
            </a:r>
          </a:p>
        </p:txBody>
      </p:sp>
      <p:sp>
        <p:nvSpPr>
          <p:cNvPr id="225" name="5"/>
          <p:cNvSpPr/>
          <p:nvPr/>
        </p:nvSpPr>
        <p:spPr>
          <a:xfrm>
            <a:off x="9425889" y="3286105"/>
            <a:ext cx="276940" cy="274321"/>
          </a:xfrm>
          <a:prstGeom prst="ellipse">
            <a:avLst/>
          </a:prstGeom>
          <a:ln w="25400">
            <a:solidFill>
              <a:srgbClr val="3953CF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700" tIns="12700" rIns="12700" bIns="12700" anchor="ctr"/>
          <a:lstStyle>
            <a:lvl1pPr defTabSz="825500">
              <a:defRPr>
                <a:solidFill>
                  <a:srgbClr val="3953C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rPr sz="900"/>
              <a:t>5</a:t>
            </a:r>
          </a:p>
        </p:txBody>
      </p:sp>
      <p:sp>
        <p:nvSpPr>
          <p:cNvPr id="226" name="BENEFIT ISSUANCE"/>
          <p:cNvSpPr txBox="1"/>
          <p:nvPr/>
        </p:nvSpPr>
        <p:spPr>
          <a:xfrm>
            <a:off x="646008" y="3278688"/>
            <a:ext cx="784409" cy="297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 algn="l" defTabSz="825500">
              <a:defRPr sz="1600" b="1">
                <a:solidFill>
                  <a:srgbClr val="3953CF"/>
                </a:solidFill>
              </a:defRPr>
            </a:lvl1pPr>
          </a:lstStyle>
          <a:p>
            <a:r>
              <a:rPr sz="800"/>
              <a:t>BENEFIT ISSUANCE</a:t>
            </a:r>
          </a:p>
        </p:txBody>
      </p:sp>
      <p:sp>
        <p:nvSpPr>
          <p:cNvPr id="227" name="FARMERS’ MARKET PURCHASES"/>
          <p:cNvSpPr txBox="1"/>
          <p:nvPr/>
        </p:nvSpPr>
        <p:spPr>
          <a:xfrm>
            <a:off x="1809410" y="3278688"/>
            <a:ext cx="1454741" cy="1744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 algn="l" defTabSz="825500">
              <a:defRPr sz="1600" b="1">
                <a:solidFill>
                  <a:srgbClr val="3953CF"/>
                </a:solidFill>
              </a:defRPr>
            </a:lvl1pPr>
          </a:lstStyle>
          <a:p>
            <a:r>
              <a:rPr sz="800"/>
              <a:t>FARMERS’ MARKET PURCHASES</a:t>
            </a:r>
          </a:p>
        </p:txBody>
      </p:sp>
      <p:sp>
        <p:nvSpPr>
          <p:cNvPr id="228" name="TRANSACTION SETTLEMENT"/>
          <p:cNvSpPr txBox="1"/>
          <p:nvPr/>
        </p:nvSpPr>
        <p:spPr>
          <a:xfrm>
            <a:off x="3811717" y="3278688"/>
            <a:ext cx="1454741" cy="1744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 algn="l" defTabSz="825500">
              <a:defRPr sz="1600" b="1">
                <a:solidFill>
                  <a:srgbClr val="3953CF"/>
                </a:solidFill>
              </a:defRPr>
            </a:lvl1pPr>
          </a:lstStyle>
          <a:p>
            <a:r>
              <a:rPr sz="800"/>
              <a:t>TRANSACTION SETTLEMENT</a:t>
            </a:r>
          </a:p>
        </p:txBody>
      </p:sp>
      <p:sp>
        <p:nvSpPr>
          <p:cNvPr id="229" name="PROGRAM FUNDING"/>
          <p:cNvSpPr txBox="1"/>
          <p:nvPr/>
        </p:nvSpPr>
        <p:spPr>
          <a:xfrm>
            <a:off x="7694113" y="3278688"/>
            <a:ext cx="1070169" cy="1744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 algn="l" defTabSz="825500">
              <a:defRPr sz="1600" b="1">
                <a:solidFill>
                  <a:srgbClr val="3953CF"/>
                </a:solidFill>
              </a:defRPr>
            </a:lvl1pPr>
          </a:lstStyle>
          <a:p>
            <a:r>
              <a:rPr sz="800"/>
              <a:t>PROGRAM FUNDING</a:t>
            </a:r>
          </a:p>
        </p:txBody>
      </p:sp>
      <p:sp>
        <p:nvSpPr>
          <p:cNvPr id="230" name="REMITTANCE"/>
          <p:cNvSpPr txBox="1"/>
          <p:nvPr/>
        </p:nvSpPr>
        <p:spPr>
          <a:xfrm>
            <a:off x="9777729" y="3339013"/>
            <a:ext cx="1070169" cy="1744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>
            <a:spAutoFit/>
          </a:bodyPr>
          <a:lstStyle>
            <a:lvl1pPr algn="l" defTabSz="825500">
              <a:defRPr sz="1600" b="1">
                <a:solidFill>
                  <a:srgbClr val="3953CF"/>
                </a:solidFill>
              </a:defRPr>
            </a:lvl1pPr>
          </a:lstStyle>
          <a:p>
            <a:r>
              <a:rPr sz="800"/>
              <a:t>REMITTANCE</a:t>
            </a:r>
          </a:p>
        </p:txBody>
      </p:sp>
    </p:spTree>
    <p:extLst>
      <p:ext uri="{BB962C8B-B14F-4D97-AF65-F5344CB8AC3E}">
        <p14:creationId xmlns:p14="http://schemas.microsoft.com/office/powerpoint/2010/main" val="238907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05346" y="729775"/>
            <a:ext cx="84041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BENEFIT CARD </a:t>
            </a:r>
            <a:r>
              <a:rPr lang="en-US" sz="2400" dirty="0" smtClean="0"/>
              <a:t>– FOR SENIORS</a:t>
            </a:r>
          </a:p>
          <a:p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SHOPPER CARD IS SIMILAR IN FORM TO A STANDARD CREDIT/DEBIT CARD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IT IS CUSTOM PRINTED ACCORDING TO THE STATE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EACH CARD IS UNIQUE WITH A 16 DIGIT ACCOUNT NUMBER &amp; QR 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CARD IS SECURED WITH A PARTICIPANT PIN CODE</a:t>
            </a:r>
          </a:p>
          <a:p>
            <a:r>
              <a:rPr lang="en-US" sz="24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ELIGIBLE PARTICIPANTS MAY RE-USE THEIR CARDS FOR MULTIPLE MARKET SEASONS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729" y="1623797"/>
            <a:ext cx="2905530" cy="184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9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30" y="992702"/>
            <a:ext cx="10058400" cy="48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85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06088" y="2449267"/>
            <a:ext cx="1059872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</a:rPr>
              <a:t>Phone to Phone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3600" u="sng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https://www.youtube.com/watch?v=VIbpP_C3-Ic</a:t>
            </a:r>
            <a:endParaRPr lang="en-US" sz="36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</a:rPr>
              <a:t>Card to Phone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36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https://www.youtube.com/watch?v=dLnsi9OwDsI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383" y="234137"/>
            <a:ext cx="2215130" cy="221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76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4924" y="1385376"/>
            <a:ext cx="852331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UPDATE TO PIN ENTRY</a:t>
            </a:r>
          </a:p>
          <a:p>
            <a:endParaRPr lang="en-US" dirty="0" smtClean="0"/>
          </a:p>
          <a:p>
            <a:r>
              <a:rPr lang="en-US" sz="2800" dirty="0" smtClean="0"/>
              <a:t>RECIPIENT WILL ONLY ENTER PIN ONE TIME –</a:t>
            </a:r>
          </a:p>
          <a:p>
            <a:endParaRPr lang="en-US" sz="2800" dirty="0" smtClean="0"/>
          </a:p>
          <a:p>
            <a:r>
              <a:rPr lang="en-US" sz="2800" dirty="0" smtClean="0"/>
              <a:t>•AFTER THE FARMER HAS ENTERED AMOUNT OF PURCHASE THE RECIPIENT WILL ENTER THEIR PIN # TO CONFIRM THE AMOUNT OF TRANSACTION.</a:t>
            </a:r>
          </a:p>
          <a:p>
            <a:endParaRPr lang="en-US" sz="2800" dirty="0" smtClean="0"/>
          </a:p>
          <a:p>
            <a:r>
              <a:rPr lang="en-US" sz="2800" dirty="0" smtClean="0"/>
              <a:t>•THE TRANSACTION IS NOW COMPLETE AND FUNDS HAVE BEEN SUBMITTED TO YOUR SOLIMARKET ACCT.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785" y="1183907"/>
            <a:ext cx="2934800" cy="392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18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4072" y="1760001"/>
            <a:ext cx="938507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When the senior’s card shows $0 balance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•Inform senior they have used all their money for this season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•Stress to them keep the card in a safe place where they know where it is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•Tell them </a:t>
            </a:r>
            <a:r>
              <a:rPr lang="en-US" sz="2400" dirty="0" smtClean="0"/>
              <a:t>to keep their </a:t>
            </a:r>
            <a:r>
              <a:rPr lang="en-US" sz="2400" dirty="0" smtClean="0"/>
              <a:t>card to </a:t>
            </a:r>
            <a:r>
              <a:rPr lang="en-US" sz="2400" dirty="0" smtClean="0"/>
              <a:t>re</a:t>
            </a:r>
            <a:r>
              <a:rPr lang="en-US" sz="2400" dirty="0" smtClean="0"/>
              <a:t>use</a:t>
            </a:r>
            <a:r>
              <a:rPr lang="en-US" sz="2400" dirty="0" smtClean="0"/>
              <a:t> </a:t>
            </a:r>
            <a:r>
              <a:rPr lang="en-US" sz="2400" dirty="0" smtClean="0"/>
              <a:t>for SFMNP benefits next year</a:t>
            </a:r>
          </a:p>
          <a:p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761" y="357403"/>
            <a:ext cx="2834886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07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oliMarket Shopper Blu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94" y="277283"/>
            <a:ext cx="2836545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19600" y="594267"/>
            <a:ext cx="33185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FAQ’s ON CARDS</a:t>
            </a:r>
            <a:endParaRPr lang="en-US" sz="2800" b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90204" y="1280583"/>
            <a:ext cx="12314547" cy="563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86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1596" y="934555"/>
            <a:ext cx="12403596" cy="55482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4935" y="307812"/>
            <a:ext cx="65373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srgbClr val="FF0000"/>
                </a:solidFill>
                <a:latin typeface="Book Antiqua" panose="02040602050305030304" pitchFamily="18" charset="0"/>
              </a:rPr>
              <a:t>FAQ’s </a:t>
            </a:r>
            <a:r>
              <a:rPr lang="en-US" sz="28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ISSUANCE and UTILIZATION</a:t>
            </a:r>
            <a:endParaRPr lang="en-US" sz="2800" b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92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20931" y="5486092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/>
              <a:t>A</a:t>
            </a:r>
            <a:r>
              <a:rPr lang="en-US" sz="3200" dirty="0" smtClean="0"/>
              <a:t>nd </a:t>
            </a:r>
            <a:r>
              <a:rPr lang="en-US" sz="3200" dirty="0"/>
              <a:t>in some instances even their </a:t>
            </a:r>
            <a:r>
              <a:rPr lang="en-US" sz="3200" dirty="0" smtClean="0"/>
              <a:t>men </a:t>
            </a:r>
            <a:r>
              <a:rPr lang="en-US" sz="3200" dirty="0"/>
              <a:t>folk were </a:t>
            </a:r>
            <a:r>
              <a:rPr lang="en-US" sz="3200" dirty="0" smtClean="0"/>
              <a:t>used…….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78" y="925049"/>
            <a:ext cx="5828836" cy="44824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332935" y="278718"/>
            <a:ext cx="40139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Next we moved </a:t>
            </a:r>
            <a:r>
              <a:rPr lang="en-US" sz="2800" dirty="0" smtClean="0"/>
              <a:t>to the comfort of riding behind the team …….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935" y="2023923"/>
            <a:ext cx="4512701" cy="338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81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1041" y="1102290"/>
            <a:ext cx="1169095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Distribution Agency Responsibilities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Set date of SFMNP card issuance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Advertise </a:t>
            </a:r>
            <a:r>
              <a:rPr lang="en-US" sz="2800" dirty="0"/>
              <a:t>date of your </a:t>
            </a:r>
            <a:r>
              <a:rPr lang="en-US" sz="2800" dirty="0" smtClean="0"/>
              <a:t>SFMNP sign-up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Issue cards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Turn in issuance log by </a:t>
            </a:r>
            <a:r>
              <a:rPr lang="en-US" sz="2800" dirty="0" smtClean="0"/>
              <a:t>September</a:t>
            </a:r>
            <a:r>
              <a:rPr lang="en-US" sz="2800" dirty="0" smtClean="0"/>
              <a:t> </a:t>
            </a:r>
            <a:r>
              <a:rPr lang="en-US" sz="2800" dirty="0" smtClean="0"/>
              <a:t>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2022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Request extra cards for your program should you issue all of your allotted cards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Monitor your SFMNP program via the </a:t>
            </a:r>
            <a:r>
              <a:rPr lang="en-US" sz="2800" dirty="0" err="1" smtClean="0"/>
              <a:t>SoliSystem</a:t>
            </a:r>
            <a:r>
              <a:rPr lang="en-US" sz="2800" dirty="0" smtClean="0"/>
              <a:t> Dashboard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4237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6170" y="1440493"/>
            <a:ext cx="946967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Farmers Market Managers Responsibilities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Set training dates for farmers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Train farmers and collect farmers applications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 Monitor your SFMNP program via the SoliSystems Dashboard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6945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18479" y="2102684"/>
            <a:ext cx="4880436" cy="31897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3566" y="87682"/>
            <a:ext cx="114988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Important  Deadlines to Remember</a:t>
            </a:r>
            <a:endParaRPr lang="en-US" sz="6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87890" y="1691014"/>
            <a:ext cx="382265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smtClean="0"/>
              <a:t>Distribution Agency Dates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May 13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2022 </a:t>
            </a:r>
          </a:p>
          <a:p>
            <a:r>
              <a:rPr lang="en-US" dirty="0" smtClean="0"/>
              <a:t>     Contract due to KDA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Sept</a:t>
            </a:r>
            <a:r>
              <a:rPr lang="en-US" sz="2400" b="1" dirty="0" smtClean="0"/>
              <a:t> </a:t>
            </a:r>
            <a:r>
              <a:rPr lang="en-US" sz="2400" b="1" dirty="0" smtClean="0"/>
              <a:t>1</a:t>
            </a:r>
            <a:r>
              <a:rPr lang="en-US" sz="2400" b="1" baseline="30000" dirty="0" smtClean="0"/>
              <a:t>st</a:t>
            </a:r>
            <a:r>
              <a:rPr lang="en-US" sz="2400" b="1" dirty="0" smtClean="0"/>
              <a:t> program year</a:t>
            </a:r>
            <a:r>
              <a:rPr lang="en-US" dirty="0" smtClean="0"/>
              <a:t> Issuance Log due to KDA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Sept 15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program year </a:t>
            </a:r>
            <a:r>
              <a:rPr lang="en-US" dirty="0" smtClean="0"/>
              <a:t>return to KDA extra cards your county did not issue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June 1</a:t>
            </a:r>
            <a:r>
              <a:rPr lang="en-US" sz="2400" b="1" baseline="30000" dirty="0" smtClean="0"/>
              <a:t>st</a:t>
            </a:r>
            <a:r>
              <a:rPr lang="en-US" sz="2400" b="1" dirty="0" smtClean="0"/>
              <a:t> program year </a:t>
            </a:r>
          </a:p>
          <a:p>
            <a:r>
              <a:rPr lang="en-US" dirty="0"/>
              <a:t> </a:t>
            </a:r>
            <a:r>
              <a:rPr lang="en-US" dirty="0" smtClean="0"/>
              <a:t>    start of SFMNP season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October 31</a:t>
            </a:r>
            <a:r>
              <a:rPr lang="en-US" sz="2400" b="1" baseline="30000" dirty="0" smtClean="0"/>
              <a:t>st</a:t>
            </a:r>
            <a:r>
              <a:rPr lang="en-US" sz="2400" b="1" dirty="0" smtClean="0"/>
              <a:t> program year </a:t>
            </a:r>
            <a:r>
              <a:rPr lang="en-US" dirty="0" smtClean="0"/>
              <a:t>end of SFMNP season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306849" y="1691014"/>
            <a:ext cx="488515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u="sng" dirty="0" smtClean="0"/>
              <a:t>Famers Market Managers Dates</a:t>
            </a:r>
            <a:endParaRPr lang="en-US" sz="2800" b="1" i="1" u="sng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May 13</a:t>
            </a:r>
            <a:r>
              <a:rPr lang="en-US" sz="2400" b="1" baseline="30000" dirty="0"/>
              <a:t>th</a:t>
            </a:r>
            <a:r>
              <a:rPr lang="en-US" sz="2400" b="1" dirty="0"/>
              <a:t> 2022 </a:t>
            </a:r>
          </a:p>
          <a:p>
            <a:r>
              <a:rPr lang="en-US" dirty="0" smtClean="0"/>
              <a:t>     Contract </a:t>
            </a:r>
            <a:r>
              <a:rPr lang="en-US" dirty="0"/>
              <a:t>due to KDA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May 31</a:t>
            </a:r>
            <a:r>
              <a:rPr lang="en-US" sz="2400" b="1" baseline="30000" dirty="0" smtClean="0"/>
              <a:t>st</a:t>
            </a:r>
            <a:r>
              <a:rPr lang="en-US" sz="2400" b="1" dirty="0" smtClean="0"/>
              <a:t> </a:t>
            </a:r>
            <a:r>
              <a:rPr lang="en-US" sz="2400" b="1" dirty="0"/>
              <a:t>program year</a:t>
            </a:r>
            <a:r>
              <a:rPr lang="en-US" sz="2400" dirty="0"/>
              <a:t> 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</a:t>
            </a:r>
            <a:r>
              <a:rPr lang="en-US" dirty="0" smtClean="0"/>
              <a:t>Last day for farmer applications </a:t>
            </a:r>
            <a:r>
              <a:rPr lang="en-US" dirty="0"/>
              <a:t>due to KDA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June 1</a:t>
            </a:r>
            <a:r>
              <a:rPr lang="en-US" sz="2400" b="1" baseline="30000" dirty="0"/>
              <a:t>st</a:t>
            </a:r>
            <a:r>
              <a:rPr lang="en-US" sz="2400" b="1" dirty="0"/>
              <a:t> program year </a:t>
            </a:r>
          </a:p>
          <a:p>
            <a:r>
              <a:rPr lang="en-US" dirty="0"/>
              <a:t>     start of SFMNP season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/>
              <a:t>October 31</a:t>
            </a:r>
            <a:r>
              <a:rPr lang="en-US" sz="2400" b="1" baseline="30000" dirty="0" smtClean="0"/>
              <a:t>st</a:t>
            </a:r>
            <a:r>
              <a:rPr lang="en-US" sz="2400" b="1" dirty="0" smtClean="0"/>
              <a:t> program year </a:t>
            </a:r>
          </a:p>
          <a:p>
            <a:r>
              <a:rPr lang="en-US" dirty="0" smtClean="0"/>
              <a:t>     end </a:t>
            </a:r>
            <a:r>
              <a:rPr lang="en-US" dirty="0"/>
              <a:t>of SFMNP </a:t>
            </a:r>
            <a:r>
              <a:rPr lang="en-US" dirty="0" smtClean="0"/>
              <a:t>season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99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68879" y="125353"/>
            <a:ext cx="6450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/>
              <a:t>For More Information</a:t>
            </a:r>
            <a:endParaRPr lang="en-US" sz="5400" dirty="0"/>
          </a:p>
        </p:txBody>
      </p:sp>
      <p:sp>
        <p:nvSpPr>
          <p:cNvPr id="3" name="Rectangle 2"/>
          <p:cNvSpPr/>
          <p:nvPr/>
        </p:nvSpPr>
        <p:spPr>
          <a:xfrm>
            <a:off x="958244" y="1048683"/>
            <a:ext cx="10672174" cy="5115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None/>
              <a:defRPr/>
            </a:pPr>
            <a:r>
              <a:rPr lang="en-US" sz="2400" b="1" dirty="0"/>
              <a:t>Kentucky Department of Agriculture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400" b="1" dirty="0"/>
              <a:t>Division of Food Distribution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400" b="1" dirty="0"/>
              <a:t>107 Corporate Drive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400" b="1" dirty="0"/>
              <a:t>Frankfort, KY 40601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400" b="1" dirty="0"/>
              <a:t>502-573-0282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400" b="1" dirty="0"/>
              <a:t>www.kyagr.com</a:t>
            </a:r>
          </a:p>
          <a:p>
            <a:pPr>
              <a:lnSpc>
                <a:spcPct val="80000"/>
              </a:lnSpc>
              <a:buNone/>
              <a:defRPr/>
            </a:pPr>
            <a:endParaRPr lang="en-US" sz="2400" b="1" dirty="0"/>
          </a:p>
          <a:p>
            <a:pPr>
              <a:lnSpc>
                <a:spcPct val="80000"/>
              </a:lnSpc>
              <a:buNone/>
              <a:defRPr/>
            </a:pPr>
            <a:r>
              <a:rPr lang="en-US" sz="2400" b="1" dirty="0" smtClean="0"/>
              <a:t>Senior FMNP Coordinator     </a:t>
            </a:r>
            <a:r>
              <a:rPr lang="en-US" sz="2400" b="1" dirty="0"/>
              <a:t>Jesse Frye, </a:t>
            </a:r>
            <a:r>
              <a:rPr lang="en-US" sz="2400" b="1" dirty="0">
                <a:hlinkClick r:id="rId2"/>
              </a:rPr>
              <a:t>jesse.frye@ky.gov</a:t>
            </a:r>
            <a:r>
              <a:rPr lang="en-US" sz="2400" b="1" dirty="0"/>
              <a:t> 502-382-7458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sz="2400" b="1" dirty="0"/>
              <a:t>                         </a:t>
            </a:r>
            <a:r>
              <a:rPr lang="en-US" sz="2400" b="1" dirty="0" smtClean="0"/>
              <a:t>                    </a:t>
            </a:r>
            <a:r>
              <a:rPr lang="en-US" sz="2400" dirty="0" smtClean="0"/>
              <a:t>Tina </a:t>
            </a:r>
            <a:r>
              <a:rPr lang="en-US" sz="2400" dirty="0"/>
              <a:t>Garland</a:t>
            </a:r>
            <a:r>
              <a:rPr lang="en-US" sz="2400" dirty="0" smtClean="0"/>
              <a:t>, </a:t>
            </a:r>
            <a:r>
              <a:rPr lang="en-US" sz="2400" dirty="0" smtClean="0">
                <a:hlinkClick r:id="rId3"/>
              </a:rPr>
              <a:t>Tina.Garland@ky.gov</a:t>
            </a:r>
            <a:r>
              <a:rPr lang="en-US" sz="2400" dirty="0" smtClean="0"/>
              <a:t> 502-382-7505  </a:t>
            </a:r>
          </a:p>
          <a:p>
            <a:pPr>
              <a:lnSpc>
                <a:spcPct val="80000"/>
              </a:lnSpc>
              <a:buNone/>
              <a:defRPr/>
            </a:pPr>
            <a:endParaRPr lang="en-US" sz="2400" dirty="0" smtClean="0"/>
          </a:p>
          <a:p>
            <a:pPr lvl="0" algn="ctr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prstClr val="black"/>
                </a:solidFill>
              </a:rPr>
              <a:t>AND </a:t>
            </a:r>
            <a:endParaRPr lang="en-US" sz="2400" b="1" dirty="0" smtClean="0"/>
          </a:p>
          <a:p>
            <a:pPr lvl="0" algn="ctr">
              <a:lnSpc>
                <a:spcPct val="80000"/>
              </a:lnSpc>
              <a:defRPr/>
            </a:pPr>
            <a:endParaRPr lang="en-US" sz="2400" b="1" dirty="0" smtClean="0">
              <a:solidFill>
                <a:prstClr val="black"/>
              </a:solidFill>
            </a:endParaRPr>
          </a:p>
          <a:p>
            <a:pPr lvl="0" algn="ctr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prstClr val="black"/>
                </a:solidFill>
              </a:rPr>
              <a:t>Kentucky </a:t>
            </a:r>
            <a:r>
              <a:rPr lang="en-US" sz="2400" b="1" dirty="0">
                <a:solidFill>
                  <a:prstClr val="black"/>
                </a:solidFill>
              </a:rPr>
              <a:t>WIC Program</a:t>
            </a:r>
          </a:p>
          <a:p>
            <a:pPr lvl="0" algn="ctr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prstClr val="black"/>
                </a:solidFill>
              </a:rPr>
              <a:t>275 </a:t>
            </a:r>
            <a:r>
              <a:rPr lang="en-US" sz="2400" b="1" dirty="0">
                <a:solidFill>
                  <a:prstClr val="black"/>
                </a:solidFill>
              </a:rPr>
              <a:t>East Main Street, </a:t>
            </a:r>
            <a:r>
              <a:rPr lang="en-US" sz="2400" b="1" dirty="0" smtClean="0">
                <a:solidFill>
                  <a:prstClr val="black"/>
                </a:solidFill>
              </a:rPr>
              <a:t>HS2W-D</a:t>
            </a:r>
          </a:p>
          <a:p>
            <a:pPr lvl="0" algn="ctr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prstClr val="black"/>
                </a:solidFill>
              </a:rPr>
              <a:t>Frankfort, KY 40601</a:t>
            </a:r>
            <a:endParaRPr lang="en-US" sz="2400" b="1" dirty="0" smtClean="0"/>
          </a:p>
          <a:p>
            <a:pPr>
              <a:lnSpc>
                <a:spcPct val="80000"/>
              </a:lnSpc>
              <a:buNone/>
              <a:defRPr/>
            </a:pPr>
            <a:endParaRPr lang="en-US" sz="2400" b="1" dirty="0"/>
          </a:p>
          <a:p>
            <a:pPr>
              <a:lnSpc>
                <a:spcPct val="80000"/>
              </a:lnSpc>
              <a:buNone/>
              <a:defRPr/>
            </a:pPr>
            <a:r>
              <a:rPr lang="en-US" sz="2400" b="1" dirty="0" smtClean="0"/>
              <a:t>WIC FMNP Coordinator        </a:t>
            </a:r>
            <a:r>
              <a:rPr lang="en-US" sz="2400" dirty="0" smtClean="0"/>
              <a:t> Alan Peck </a:t>
            </a:r>
            <a:r>
              <a:rPr lang="en-US" sz="2400" dirty="0" smtClean="0">
                <a:hlinkClick r:id="rId4"/>
              </a:rPr>
              <a:t>alan.peck@ky.gov</a:t>
            </a:r>
            <a:r>
              <a:rPr lang="en-US" sz="2400" dirty="0" smtClean="0"/>
              <a:t> 502-564-2945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2898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4030" y="731520"/>
            <a:ext cx="39869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Then came the ultimate….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764370" y="45479"/>
            <a:ext cx="39651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And they became BIGGER…..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732" y="1515130"/>
            <a:ext cx="5434264" cy="42954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25" y="4295546"/>
            <a:ext cx="5926657" cy="24868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873" y="1355072"/>
            <a:ext cx="3076575" cy="28765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66" y="1448859"/>
            <a:ext cx="2799223" cy="265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50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843" y="739834"/>
            <a:ext cx="10000211" cy="53035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03367" y="853086"/>
            <a:ext cx="88530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Now in some cases or circumstances we do not even touch the ground to farm at all!!</a:t>
            </a:r>
          </a:p>
        </p:txBody>
      </p:sp>
    </p:spTree>
    <p:extLst>
      <p:ext uri="{BB962C8B-B14F-4D97-AF65-F5344CB8AC3E}">
        <p14:creationId xmlns:p14="http://schemas.microsoft.com/office/powerpoint/2010/main" val="167374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61" y="2011678"/>
            <a:ext cx="6733309" cy="405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eform 2"/>
          <p:cNvSpPr>
            <a:spLocks/>
          </p:cNvSpPr>
          <p:nvPr/>
        </p:nvSpPr>
        <p:spPr bwMode="auto">
          <a:xfrm>
            <a:off x="3216249" y="2011678"/>
            <a:ext cx="3558626" cy="1471354"/>
          </a:xfrm>
          <a:custGeom>
            <a:avLst/>
            <a:gdLst>
              <a:gd name="T0" fmla="+- 0 15170 8188"/>
              <a:gd name="T1" fmla="*/ T0 w 7473"/>
              <a:gd name="T2" fmla="+- 0 5656 5656"/>
              <a:gd name="T3" fmla="*/ 5656 h 3744"/>
              <a:gd name="T4" fmla="+- 0 8188 8188"/>
              <a:gd name="T5" fmla="*/ T4 w 7473"/>
              <a:gd name="T6" fmla="+- 0 7816 5656"/>
              <a:gd name="T7" fmla="*/ 7816 h 3744"/>
              <a:gd name="T8" fmla="+- 0 8677 8188"/>
              <a:gd name="T9" fmla="*/ T8 w 7473"/>
              <a:gd name="T10" fmla="+- 0 9399 5656"/>
              <a:gd name="T11" fmla="*/ 9399 h 3744"/>
              <a:gd name="T12" fmla="+- 0 15660 8188"/>
              <a:gd name="T13" fmla="*/ T12 w 7473"/>
              <a:gd name="T14" fmla="+- 0 7239 5656"/>
              <a:gd name="T15" fmla="*/ 7239 h 3744"/>
              <a:gd name="T16" fmla="+- 0 15170 8188"/>
              <a:gd name="T17" fmla="*/ T16 w 7473"/>
              <a:gd name="T18" fmla="+- 0 5656 5656"/>
              <a:gd name="T19" fmla="*/ 5656 h 3744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</a:cxnLst>
            <a:rect l="0" t="0" r="r" b="b"/>
            <a:pathLst>
              <a:path w="7473" h="3744">
                <a:moveTo>
                  <a:pt x="6982" y="0"/>
                </a:moveTo>
                <a:lnTo>
                  <a:pt x="0" y="2160"/>
                </a:lnTo>
                <a:lnTo>
                  <a:pt x="489" y="3743"/>
                </a:lnTo>
                <a:lnTo>
                  <a:pt x="7472" y="1583"/>
                </a:lnTo>
                <a:lnTo>
                  <a:pt x="6982" y="0"/>
                </a:lnTo>
                <a:close/>
              </a:path>
            </a:pathLst>
          </a:custGeom>
          <a:solidFill>
            <a:srgbClr val="274F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20676857">
            <a:off x="3750094" y="2346255"/>
            <a:ext cx="26260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KENTUCKY</a:t>
            </a: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1344319" y="476195"/>
            <a:ext cx="67190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/>
              <a:t>A NEW DAY FOR </a:t>
            </a:r>
            <a:r>
              <a:rPr lang="en-US" sz="4800" b="1" dirty="0" err="1" smtClean="0"/>
              <a:t>SFMNP</a:t>
            </a:r>
            <a:endParaRPr lang="en-US" sz="4800" b="1" dirty="0"/>
          </a:p>
        </p:txBody>
      </p:sp>
      <p:sp>
        <p:nvSpPr>
          <p:cNvPr id="7" name="Rectangle 6"/>
          <p:cNvSpPr/>
          <p:nvPr/>
        </p:nvSpPr>
        <p:spPr>
          <a:xfrm>
            <a:off x="7165570" y="3798917"/>
            <a:ext cx="49543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     A Mobile Application </a:t>
            </a:r>
          </a:p>
          <a:p>
            <a:pPr algn="ctr"/>
            <a:r>
              <a:rPr lang="en-US" sz="3600" dirty="0" smtClean="0"/>
              <a:t>to Replace </a:t>
            </a:r>
          </a:p>
          <a:p>
            <a:r>
              <a:rPr lang="en-US" sz="3600" dirty="0" smtClean="0"/>
              <a:t>         Paper Vouchers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4644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22466" y="315852"/>
            <a:ext cx="1002514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WHY??</a:t>
            </a:r>
          </a:p>
          <a:p>
            <a:endParaRPr lang="en-US" sz="3200" dirty="0" smtClean="0"/>
          </a:p>
          <a:p>
            <a:r>
              <a:rPr lang="en-US" sz="3200" dirty="0" smtClean="0"/>
              <a:t>BANKS WILL NO LONGER PROCESS PAPER FOOD INSTRUMENTS/CHECKS FOR WIC-FMNP OR SFMNP.	WHY?</a:t>
            </a:r>
          </a:p>
          <a:p>
            <a:r>
              <a:rPr lang="en-US" sz="3200" dirty="0" smtClean="0"/>
              <a:t>	</a:t>
            </a:r>
          </a:p>
          <a:p>
            <a:r>
              <a:rPr lang="en-US" sz="3200" dirty="0" smtClean="0"/>
              <a:t>AS OF DEC 31, 2020 USDA MANDATED WIC TO GO ELECTRONIC. </a:t>
            </a:r>
          </a:p>
          <a:p>
            <a:endParaRPr lang="en-US" sz="3200" dirty="0"/>
          </a:p>
          <a:p>
            <a:r>
              <a:rPr lang="en-US" sz="3200" dirty="0" smtClean="0"/>
              <a:t>WIC AND SENIOR FMNPS TOGETHER ONLY $40 MILLION</a:t>
            </a:r>
          </a:p>
          <a:p>
            <a:endParaRPr lang="en-US" sz="3200" dirty="0" smtClean="0"/>
          </a:p>
          <a:p>
            <a:r>
              <a:rPr lang="en-US" sz="3200" dirty="0" smtClean="0"/>
              <a:t>NO LONGER RIDE THE COAT TAILS OF A $787 BILLION WIC PROGRAM NOW THAT IT IS ELECTRONIC.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2761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9382" y="235579"/>
            <a:ext cx="11529752" cy="5523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63320" marR="0">
              <a:lnSpc>
                <a:spcPts val="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spc="-60" dirty="0" smtClean="0"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FARMERS </a:t>
            </a:r>
            <a:r>
              <a:rPr lang="en-US" sz="2000" b="1" dirty="0"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2000" b="1" spc="-15" dirty="0"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REQUIRED </a:t>
            </a:r>
            <a:r>
              <a:rPr lang="en-US" sz="2000" b="1" spc="-80" dirty="0"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000" b="1" spc="-75" dirty="0"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HAVE </a:t>
            </a:r>
            <a:r>
              <a:rPr lang="en-US" sz="2000" b="1" dirty="0"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EMAIL ADDRESS</a:t>
            </a:r>
            <a:r>
              <a:rPr lang="en-US" sz="2000" b="1" spc="410" dirty="0"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–  </a:t>
            </a:r>
            <a:r>
              <a:rPr lang="en-US" sz="2000" b="1" spc="-120" dirty="0" smtClean="0"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2000" b="1" dirty="0"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IF I DO </a:t>
            </a:r>
            <a:r>
              <a:rPr lang="en-US" sz="2000" b="1" spc="-45" dirty="0"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en-US" sz="2000" b="1" spc="-75" dirty="0"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n-US" sz="2000" b="1" spc="220" dirty="0"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ONE?</a:t>
            </a:r>
            <a:endParaRPr lang="en-US" sz="2000" dirty="0" smtClean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Bef>
                <a:spcPts val="30"/>
              </a:spcBef>
            </a:pPr>
            <a:r>
              <a:rPr lang="en-US" sz="2000" b="1" dirty="0"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2000" dirty="0" smtClean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998220" lvl="0" indent="-34290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SzPts val="3050"/>
              <a:buFont typeface="Arial" panose="020B0604020202020204" pitchFamily="34" charset="0"/>
              <a:buChar char="•"/>
              <a:tabLst>
                <a:tab pos="1520190" algn="l"/>
                <a:tab pos="1520825" algn="l"/>
                <a:tab pos="11221085" algn="l"/>
              </a:tabLst>
            </a:pPr>
            <a:r>
              <a:rPr lang="en-US" sz="2000" spc="-35" dirty="0" smtClean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FARMER 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CALLS SOLISYSTEMS SUPPORT LINE (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214-256-3083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). </a:t>
            </a:r>
            <a:r>
              <a:rPr lang="en-US" sz="2000" b="1" dirty="0" smtClean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DO </a:t>
            </a:r>
            <a:r>
              <a:rPr lang="en-US" sz="2000" b="1" spc="-25" dirty="0" smtClean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NOT </a:t>
            </a:r>
            <a:r>
              <a:rPr lang="en-US" sz="2000" b="1" dirty="0" smtClean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CALL HELP LINE </a:t>
            </a:r>
            <a:r>
              <a:rPr lang="en-US" sz="2000" b="1" spc="-15" dirty="0" smtClean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FROM </a:t>
            </a:r>
            <a:r>
              <a:rPr lang="en-US" sz="2000" b="1" dirty="0" smtClean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 MOBILE DEVICE </a:t>
            </a:r>
            <a:r>
              <a:rPr lang="en-US" sz="2000" b="1" spc="-45" dirty="0" smtClean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YOU </a:t>
            </a:r>
            <a:r>
              <a:rPr lang="en-US" sz="2000" b="1" dirty="0" smtClean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WILL </a:t>
            </a:r>
            <a:r>
              <a:rPr lang="en-US" sz="2000" b="1" spc="-20" dirty="0" smtClean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DOWNLOAD </a:t>
            </a:r>
            <a:r>
              <a:rPr lang="en-US" sz="2000" b="1" dirty="0" smtClean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APP</a:t>
            </a:r>
            <a:r>
              <a:rPr lang="en-US" sz="2000" b="1" spc="40" dirty="0" smtClean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2000" b="1" spc="-25" dirty="0" smtClean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TO</a:t>
            </a:r>
            <a:endParaRPr lang="en-US" sz="2000" dirty="0" smtClean="0"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>
              <a:spcBef>
                <a:spcPts val="25"/>
              </a:spcBef>
            </a:pPr>
            <a:r>
              <a:rPr lang="en-US" sz="2000" dirty="0" smtClean="0"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2000" dirty="0" smtClean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3050"/>
              <a:buFont typeface="Arial" panose="020B0604020202020204" pitchFamily="34" charset="0"/>
              <a:buChar char="•"/>
              <a:tabLst>
                <a:tab pos="1540510" algn="l"/>
                <a:tab pos="1541145" algn="l"/>
              </a:tabLst>
            </a:pPr>
            <a:r>
              <a:rPr lang="en-US" sz="2000" b="1" dirty="0" smtClean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SOLISYSTEMS </a:t>
            </a:r>
            <a:r>
              <a:rPr lang="en-US" sz="2000" b="1" spc="-50" dirty="0" smtClean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CREATE </a:t>
            </a:r>
            <a:r>
              <a:rPr lang="en-US" sz="2000" b="1" dirty="0" smtClean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 GMAIL ACCOUNT FOR THE</a:t>
            </a:r>
            <a:r>
              <a:rPr lang="en-US" sz="2000" b="1" spc="100" dirty="0" smtClean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2000" b="1" spc="-30" dirty="0" smtClean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FARMER</a:t>
            </a:r>
            <a:endParaRPr lang="en-US" sz="2000" b="1" dirty="0" smtClean="0"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>
              <a:spcBef>
                <a:spcPts val="60"/>
              </a:spcBef>
            </a:pPr>
            <a:r>
              <a:rPr lang="en-US" sz="2000" dirty="0" smtClean="0"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2000" dirty="0" smtClean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3050"/>
              <a:buFont typeface="Arial" panose="020B0604020202020204" pitchFamily="34" charset="0"/>
              <a:buChar char="•"/>
              <a:tabLst>
                <a:tab pos="1540510" algn="l"/>
                <a:tab pos="1541145" algn="l"/>
              </a:tabLst>
            </a:pPr>
            <a:r>
              <a:rPr lang="en-US" sz="2000" dirty="0" smtClean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 </a:t>
            </a:r>
            <a:r>
              <a:rPr lang="en-US" sz="2000" spc="-30" dirty="0" smtClean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SOLIPORTAL 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WILL SEND THE </a:t>
            </a:r>
            <a:r>
              <a:rPr lang="en-US" sz="2000" spc="-50" dirty="0" smtClean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INVITATION 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CODE </a:t>
            </a:r>
            <a:r>
              <a:rPr lang="en-US" sz="2000" spc="-45" dirty="0" smtClean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TO </a:t>
            </a:r>
            <a:r>
              <a:rPr lang="en-US" sz="2000" spc="-65" dirty="0" smtClean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THAT</a:t>
            </a:r>
            <a:r>
              <a:rPr lang="en-US" sz="2000" spc="135" dirty="0" smtClean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EMAIL</a:t>
            </a:r>
          </a:p>
          <a:p>
            <a:pPr>
              <a:spcBef>
                <a:spcPts val="55"/>
              </a:spcBef>
            </a:pPr>
            <a:r>
              <a:rPr lang="en-US" sz="2000" dirty="0" smtClean="0"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2000" dirty="0" smtClean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685165" lvl="0" indent="-34290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SzPts val="3050"/>
              <a:buFont typeface="Arial" panose="020B0604020202020204" pitchFamily="34" charset="0"/>
              <a:buChar char="•"/>
              <a:tabLst>
                <a:tab pos="1540510" algn="l"/>
                <a:tab pos="1541145" algn="l"/>
              </a:tabLst>
            </a:pPr>
            <a:r>
              <a:rPr lang="en-US" sz="2000" dirty="0" smtClean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SOLISYSTEMS SUPPORT LINE </a:t>
            </a:r>
            <a:r>
              <a:rPr lang="en-US" sz="2000" spc="-55" dirty="0" smtClean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STAFF 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WILL RECEIVE </a:t>
            </a:r>
            <a:r>
              <a:rPr lang="en-US" sz="2000" spc="-65" dirty="0" smtClean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THAT 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EMAIL AND </a:t>
            </a:r>
            <a:r>
              <a:rPr lang="en-US" sz="2000" spc="-40" dirty="0" smtClean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VERBALLY 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GIVE THE </a:t>
            </a:r>
            <a:r>
              <a:rPr lang="en-US" sz="2000" spc="-50" dirty="0" smtClean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INVITATION 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CODE </a:t>
            </a:r>
            <a:r>
              <a:rPr lang="en-US" sz="2000" spc="-45" dirty="0" smtClean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TO 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 </a:t>
            </a:r>
            <a:r>
              <a:rPr lang="en-US" sz="2000" spc="-35" dirty="0" smtClean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FARMER 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AND </a:t>
            </a:r>
            <a:r>
              <a:rPr lang="en-US" sz="2000" spc="-40" dirty="0" smtClean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WALK 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THEM THROUGH</a:t>
            </a:r>
            <a:r>
              <a:rPr lang="en-US" sz="2000" spc="110" dirty="0" smtClean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2000" spc="-40" dirty="0" smtClean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ACTIVATION</a:t>
            </a:r>
            <a:endParaRPr lang="en-US" sz="2000" dirty="0" smtClean="0"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>
              <a:spcBef>
                <a:spcPts val="25"/>
              </a:spcBef>
            </a:pPr>
            <a:r>
              <a:rPr lang="en-US" sz="2000" dirty="0" smtClean="0"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2000" dirty="0" smtClean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SzPts val="3050"/>
              <a:buFont typeface="Arial" panose="020B0604020202020204" pitchFamily="34" charset="0"/>
              <a:buChar char="•"/>
              <a:tabLst>
                <a:tab pos="1540510" algn="l"/>
                <a:tab pos="1541145" algn="l"/>
              </a:tabLst>
            </a:pPr>
            <a:r>
              <a:rPr lang="en-US" sz="2000" dirty="0" smtClean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 EMAIL WOULD </a:t>
            </a:r>
            <a:r>
              <a:rPr lang="en-US" sz="2000" spc="-125" dirty="0" smtClean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STAY 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IN THE </a:t>
            </a:r>
            <a:r>
              <a:rPr lang="en-US" sz="2000" spc="-30" dirty="0" smtClean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SOLIPORTAL 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AS A REQUIRED </a:t>
            </a:r>
            <a:r>
              <a:rPr lang="en-US" sz="2000" spc="-130" dirty="0" smtClean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DATA</a:t>
            </a:r>
            <a:r>
              <a:rPr lang="en-US" sz="2000" spc="195" dirty="0" smtClean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2000" spc="-15" dirty="0" smtClean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FIELD</a:t>
            </a:r>
            <a:endParaRPr lang="en-US" sz="2000" dirty="0" smtClean="0"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  <a:p>
            <a:pPr>
              <a:spcBef>
                <a:spcPts val="55"/>
              </a:spcBef>
            </a:pPr>
            <a:r>
              <a:rPr lang="en-US" sz="2400" dirty="0" smtClean="0">
                <a:effectLst/>
                <a:latin typeface="Calibri" panose="020F050202020403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2400" dirty="0" smtClean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1725295" lvl="0" indent="-342900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SzPts val="3050"/>
              <a:buFont typeface="Arial" panose="020B0604020202020204" pitchFamily="34" charset="0"/>
              <a:buChar char="•"/>
              <a:tabLst>
                <a:tab pos="1540510" algn="l"/>
                <a:tab pos="1541145" algn="l"/>
              </a:tabLst>
            </a:pPr>
            <a:r>
              <a:rPr lang="en-US" sz="2000" dirty="0" smtClean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IF THE </a:t>
            </a:r>
            <a:r>
              <a:rPr lang="en-US" sz="2000" spc="-35" dirty="0" smtClean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FARMER </a:t>
            </a:r>
            <a:r>
              <a:rPr lang="en-US" sz="2000" spc="-50" dirty="0" smtClean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WAS 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WILLING – SOLISYSTEMS WILL LET HIM </a:t>
            </a:r>
            <a:r>
              <a:rPr lang="en-US" sz="2000" spc="-65" dirty="0" smtClean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TAKE THAT 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EMAIL ACCOUNT </a:t>
            </a:r>
            <a:r>
              <a:rPr lang="en-US" sz="2000" spc="-15" dirty="0" smtClean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OVER 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AND USE IT </a:t>
            </a:r>
            <a:r>
              <a:rPr lang="en-US" sz="2000" spc="-75" dirty="0" smtClean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NORMALLY. 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UP </a:t>
            </a:r>
            <a:r>
              <a:rPr lang="en-US" sz="2000" spc="-45" dirty="0" smtClean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TO</a:t>
            </a:r>
            <a:r>
              <a:rPr lang="en-US" sz="2000" spc="95" dirty="0" smtClean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n-US" sz="2000" dirty="0" smtClean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THEM…</a:t>
            </a:r>
            <a:endParaRPr lang="en-US" sz="2000" dirty="0"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18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5736" y="1934305"/>
            <a:ext cx="3172268" cy="317226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9382" y="466172"/>
            <a:ext cx="905256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mtClean="0"/>
              <a:t>SOLIMARKET </a:t>
            </a:r>
            <a:r>
              <a:rPr lang="en-US" sz="2400" b="1" dirty="0" smtClean="0"/>
              <a:t>REGISTER </a:t>
            </a:r>
            <a:r>
              <a:rPr lang="en-US" sz="2000" b="1" dirty="0" smtClean="0"/>
              <a:t>- MOBILE APP FOR FARMERS AND APPROVED CASHIERS</a:t>
            </a:r>
          </a:p>
          <a:p>
            <a:r>
              <a:rPr lang="en-US" sz="2000" b="1" dirty="0" smtClean="0"/>
              <a:t>EACH FARMER AND CASHIER DOWNLOADS SOLIMARKET REGISTER</a:t>
            </a:r>
          </a:p>
          <a:p>
            <a:endParaRPr lang="en-US" dirty="0" smtClean="0"/>
          </a:p>
          <a:p>
            <a:r>
              <a:rPr lang="en-US" dirty="0" smtClean="0"/>
              <a:t>•AVAILABLE THROUGH THE APPLE STORE OR GOOGLE PLAY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•IT IS FREE TO DOWNLOAD- AND FREE TO USE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•NO CHARGES TO FARMERS OR THE STATE FOR THIS APPLICATION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•ACTIVATION IS THROUGH INVITATION ONLY – FOR PRE-AUTHORIZED FARMERS/CASHIERS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•SUPPORTS BOTH PHONES AND TABLETS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•MOBILE DEVICES MUST HAVE A WORKING NETWORK CONNECTION TO PERFORM TRANSACTIONS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7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2262" y="751344"/>
            <a:ext cx="985889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CONT’D</a:t>
            </a:r>
            <a:r>
              <a:rPr lang="en-US" sz="2400" b="1" dirty="0" smtClean="0"/>
              <a:t>	MOBILE APP FOR FARMERS AND APPROVED CASHIERS</a:t>
            </a:r>
          </a:p>
          <a:p>
            <a:endParaRPr lang="en-US" dirty="0" smtClean="0"/>
          </a:p>
          <a:p>
            <a:r>
              <a:rPr lang="en-US" sz="2400" b="1" dirty="0" smtClean="0"/>
              <a:t>SOLIMARKET REGISTER IS A TRUE </a:t>
            </a:r>
            <a:r>
              <a:rPr lang="en-US" sz="2400" b="1" dirty="0" smtClean="0"/>
              <a:t>MOBILE </a:t>
            </a:r>
            <a:r>
              <a:rPr lang="en-US" sz="2400" b="1" dirty="0" smtClean="0"/>
              <a:t>APPLICATION</a:t>
            </a:r>
          </a:p>
          <a:p>
            <a:endParaRPr lang="en-US" sz="2400" b="1" dirty="0" smtClean="0"/>
          </a:p>
          <a:p>
            <a:r>
              <a:rPr lang="en-US" dirty="0" smtClean="0"/>
              <a:t>•THIS MEANS IT IS STABLE, EASY TO ACCESS AND SECURE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•IT LOADS INSTANTLY AND </a:t>
            </a:r>
            <a:r>
              <a:rPr lang="en-US" dirty="0" smtClean="0"/>
              <a:t>FAST </a:t>
            </a:r>
            <a:r>
              <a:rPr lang="en-US" dirty="0" smtClean="0"/>
              <a:t>AND EFFORTLESS LOGIN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•THE APPLICATION HAS AUTOMATIC </a:t>
            </a:r>
            <a:r>
              <a:rPr lang="en-US" dirty="0" smtClean="0"/>
              <a:t>ACCESS </a:t>
            </a:r>
            <a:r>
              <a:rPr lang="en-US" dirty="0" smtClean="0"/>
              <a:t>TO THE CAMERA TO QUICKLY SCAN QR CODES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•</a:t>
            </a:r>
            <a:r>
              <a:rPr lang="en-US" dirty="0"/>
              <a:t>T</a:t>
            </a:r>
            <a:r>
              <a:rPr lang="en-US" dirty="0" smtClean="0"/>
              <a:t>HE REGISTER APPLICATION IS ABLE TO USE THE PHONES LOCATION SERVICE TO QUICKLY IDENTIFY THE CORRECT MARKET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46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519</TotalTime>
  <Words>1429</Words>
  <Application>Microsoft Office PowerPoint</Application>
  <PresentationFormat>Widescreen</PresentationFormat>
  <Paragraphs>268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Book Antiqua</vt:lpstr>
      <vt:lpstr>Calibri</vt:lpstr>
      <vt:lpstr>Helvetica Neue</vt:lpstr>
      <vt:lpstr>Helvetica Neue Light</vt:lpstr>
      <vt:lpstr>Helvetica Neue Medium</vt:lpstr>
      <vt:lpstr>Myriad Pro</vt:lpstr>
      <vt:lpstr>Times New Roman</vt:lpstr>
      <vt:lpstr>Tw Cen MT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Garland, Tina (AGR)</dc:creator>
  <cp:lastModifiedBy>Garland, Tina (AGR)</cp:lastModifiedBy>
  <cp:revision>42</cp:revision>
  <dcterms:created xsi:type="dcterms:W3CDTF">2022-04-04T17:50:10Z</dcterms:created>
  <dcterms:modified xsi:type="dcterms:W3CDTF">2022-04-13T17:01:07Z</dcterms:modified>
</cp:coreProperties>
</file>