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11"/>
  </p:notesMasterIdLst>
  <p:handoutMasterIdLst>
    <p:handoutMasterId r:id="rId12"/>
  </p:handoutMasterIdLst>
  <p:sldIdLst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3" autoAdjust="0"/>
    <p:restoredTop sz="91859" autoAdjust="0"/>
  </p:normalViewPr>
  <p:slideViewPr>
    <p:cSldViewPr>
      <p:cViewPr>
        <p:scale>
          <a:sx n="140" d="100"/>
          <a:sy n="140" d="100"/>
        </p:scale>
        <p:origin x="870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1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CAB8772-2301-4D14-9917-1DEA72158F94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DD902A9-7476-42EE-B4FC-60CCEA870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Bell</a:t>
            </a:r>
            <a:r>
              <a:rPr lang="en-US" baseline="0" dirty="0" smtClean="0"/>
              <a:t> Ringer/Class Opener:</a:t>
            </a:r>
          </a:p>
          <a:p>
            <a:r>
              <a:rPr lang="en-US" baseline="0" dirty="0" smtClean="0"/>
              <a:t>Slide 1 – write on the board or ask students to “Describe what ‘Kentucky Farmer’ means to you.” Have them put this away and save for later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902A9-7476-42EE-B4FC-60CCEA8707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2</a:t>
            </a:r>
          </a:p>
          <a:p>
            <a:r>
              <a:rPr lang="en-US" dirty="0" smtClean="0"/>
              <a:t>What is the definition of a consumer product?</a:t>
            </a:r>
          </a:p>
          <a:p>
            <a:r>
              <a:rPr lang="en-US" dirty="0" smtClean="0"/>
              <a:t>Give students time to come up with their</a:t>
            </a:r>
            <a:r>
              <a:rPr lang="en-US" baseline="0" dirty="0" smtClean="0"/>
              <a:t> own answers. Have them write just what they </a:t>
            </a:r>
            <a:r>
              <a:rPr lang="en-US" u="sng" baseline="0" dirty="0" smtClean="0"/>
              <a:t>think</a:t>
            </a:r>
            <a:r>
              <a:rPr lang="en-US" baseline="0" dirty="0" smtClean="0"/>
              <a:t> not the dictionary definition.</a:t>
            </a:r>
          </a:p>
          <a:p>
            <a:r>
              <a:rPr lang="en-US" dirty="0" smtClean="0"/>
              <a:t>Discuss student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902A9-7476-42EE-B4FC-60CCEA8707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3</a:t>
            </a:r>
          </a:p>
          <a:p>
            <a:r>
              <a:rPr lang="en-US" dirty="0" smtClean="0"/>
              <a:t>Use activity sheet 1-1 “What do Farmers Have to Do With It?” </a:t>
            </a:r>
          </a:p>
          <a:p>
            <a:r>
              <a:rPr lang="en-US" dirty="0" smtClean="0"/>
              <a:t>Use handout 1-1 “Agricultural Content of Common</a:t>
            </a:r>
            <a:r>
              <a:rPr lang="en-US" baseline="0" dirty="0" smtClean="0"/>
              <a:t> Household Consumer Products.”</a:t>
            </a:r>
          </a:p>
          <a:p>
            <a:r>
              <a:rPr lang="en-US" baseline="0" dirty="0" smtClean="0"/>
              <a:t>Discuss consumer products and farmer involvement and ask which type of farmer helped produce the products.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902A9-7476-42EE-B4FC-60CCEA8707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2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4</a:t>
            </a:r>
          </a:p>
          <a:p>
            <a:r>
              <a:rPr lang="en-US" dirty="0" smtClean="0"/>
              <a:t>This is a basic </a:t>
            </a:r>
            <a:r>
              <a:rPr lang="en-US" dirty="0" err="1" smtClean="0"/>
              <a:t>MyPlate</a:t>
            </a:r>
            <a:r>
              <a:rPr lang="en-US" dirty="0" smtClean="0"/>
              <a:t> review. The</a:t>
            </a:r>
            <a:r>
              <a:rPr lang="en-US" baseline="0" dirty="0" smtClean="0"/>
              <a:t> five major food groups: grains, vegetables, fruits, dairy, and proteins. Discuss which foods belong in each group of </a:t>
            </a:r>
            <a:r>
              <a:rPr lang="en-US" baseline="0" dirty="0" err="1" smtClean="0"/>
              <a:t>MyPlate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Choose from one of the two </a:t>
            </a:r>
            <a:r>
              <a:rPr lang="en-US" baseline="0" dirty="0" err="1" smtClean="0"/>
              <a:t>MyPlate</a:t>
            </a:r>
            <a:r>
              <a:rPr lang="en-US" baseline="0" dirty="0" smtClean="0"/>
              <a:t> activities and have students complete: (1) MyPyramid worksheet NEP – 201C  (2) Log on to </a:t>
            </a:r>
            <a:r>
              <a:rPr lang="en-US" i="0" u="sng" baseline="0" dirty="0" smtClean="0"/>
              <a:t>http://</a:t>
            </a:r>
            <a:r>
              <a:rPr lang="en-US" i="0" u="sng" baseline="0" dirty="0" err="1" smtClean="0"/>
              <a:t>www.MyPlate.gov</a:t>
            </a:r>
            <a:endParaRPr lang="en-US" i="0" u="sng" baseline="0" dirty="0" smtClean="0"/>
          </a:p>
          <a:p>
            <a:endParaRPr lang="en-US" i="0" u="sng" baseline="0" dirty="0" smtClean="0"/>
          </a:p>
          <a:p>
            <a:r>
              <a:rPr lang="en-US" i="0" u="none" baseline="0" dirty="0" smtClean="0"/>
              <a:t>Use activity sheet 1-2 “Focus </a:t>
            </a:r>
            <a:r>
              <a:rPr lang="en-US" i="0" u="none" baseline="0" smtClean="0"/>
              <a:t>on Food </a:t>
            </a:r>
            <a:r>
              <a:rPr lang="en-US" i="0" u="none" baseline="0" dirty="0" smtClean="0"/>
              <a:t>&amp; Farming.”</a:t>
            </a:r>
          </a:p>
          <a:p>
            <a:r>
              <a:rPr lang="en-US" i="0" u="none" baseline="0" dirty="0" smtClean="0"/>
              <a:t>Use activity sheet 1-4 “Hometown City Activity.”</a:t>
            </a:r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902A9-7476-42EE-B4FC-60CCEA8707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5</a:t>
            </a:r>
          </a:p>
          <a:p>
            <a:r>
              <a:rPr lang="en-US" dirty="0" smtClean="0"/>
              <a:t>Farming skills and knowledge.</a:t>
            </a:r>
          </a:p>
          <a:p>
            <a:r>
              <a:rPr lang="en-US" dirty="0" smtClean="0"/>
              <a:t>Have students list all the occupations and skills they think</a:t>
            </a:r>
            <a:r>
              <a:rPr lang="en-US" baseline="0" dirty="0" smtClean="0"/>
              <a:t> are associated with farming.</a:t>
            </a:r>
          </a:p>
          <a:p>
            <a:r>
              <a:rPr lang="en-US" baseline="0" dirty="0" smtClean="0"/>
              <a:t>If “The Many Faces of a Farmer” video is available, have students watch the video and write down what occupations and skills they see in the video. (</a:t>
            </a:r>
            <a:r>
              <a:rPr lang="en-US" i="1" u="sng" baseline="0" dirty="0" smtClean="0"/>
              <a:t>If video is not available use example occupations and skills to discuss how these are associated with farming.)                     </a:t>
            </a:r>
          </a:p>
          <a:p>
            <a:endParaRPr lang="en-US" i="0" u="none" dirty="0" smtClean="0"/>
          </a:p>
          <a:p>
            <a:r>
              <a:rPr lang="en-US" i="0" u="none" dirty="0" smtClean="0"/>
              <a:t>Use activity sheet 1-5 “What’s A Farmer To Do?”</a:t>
            </a:r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902A9-7476-42EE-B4FC-60CCEA8707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6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CECA-37DF-4F84-9FCA-D0B792219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87D80D3-5E32-495B-A71E-29AE8F74ABE7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327CECA-37DF-4F84-9FCA-D0B7922196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84600" y="304800"/>
            <a:ext cx="1549400" cy="1047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6298392"/>
            <a:ext cx="9144000" cy="5596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1524000"/>
            <a:ext cx="7772400" cy="1600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900" cmpd="sng">
                  <a:noFill/>
                  <a:prstDash val="solid"/>
                </a:ln>
                <a:effectLst/>
                <a:latin typeface="Calibri"/>
                <a:cs typeface="Calibri"/>
              </a:rPr>
              <a:t>Know your local farmers</a:t>
            </a:r>
            <a:br>
              <a:rPr lang="en-US" b="1" dirty="0" smtClean="0">
                <a:ln w="900" cmpd="sng">
                  <a:noFill/>
                  <a:prstDash val="solid"/>
                </a:ln>
                <a:effectLst/>
                <a:latin typeface="Calibri"/>
                <a:cs typeface="Calibri"/>
              </a:rPr>
            </a:br>
            <a:r>
              <a:rPr lang="en-US" b="1" dirty="0" smtClean="0">
                <a:ln w="900" cmpd="sng">
                  <a:noFill/>
                  <a:prstDash val="solid"/>
                </a:ln>
                <a:effectLst/>
                <a:latin typeface="Calibri"/>
                <a:cs typeface="Calibri"/>
              </a:rPr>
              <a:t>and what they do for you</a:t>
            </a:r>
            <a:endParaRPr lang="en-US" b="1" dirty="0">
              <a:ln w="900" cmpd="sng">
                <a:noFill/>
                <a:prstDash val="solid"/>
              </a:ln>
              <a:effectLst/>
              <a:latin typeface="Calibri"/>
              <a:cs typeface="Calibri"/>
            </a:endParaRPr>
          </a:p>
        </p:txBody>
      </p:sp>
      <p:pic>
        <p:nvPicPr>
          <p:cNvPr id="2" name="Picture 1" descr="farm-plow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9648"/>
            <a:ext cx="4228757" cy="2816352"/>
          </a:xfrm>
          <a:prstGeom prst="rect">
            <a:avLst/>
          </a:prstGeom>
        </p:spPr>
      </p:pic>
      <p:pic>
        <p:nvPicPr>
          <p:cNvPr id="4" name="Picture 3" descr="ces-vertical-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88" y="4800600"/>
            <a:ext cx="1176925" cy="13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676400"/>
            <a:ext cx="599989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 dirty="0">
                <a:latin typeface="Calibri"/>
                <a:cs typeface="Calibri"/>
              </a:rPr>
              <a:t>What is the </a:t>
            </a:r>
            <a:r>
              <a:rPr lang="en-US" sz="4600" b="1" dirty="0" smtClean="0">
                <a:latin typeface="Calibri"/>
                <a:cs typeface="Calibri"/>
              </a:rPr>
              <a:t>definition</a:t>
            </a:r>
          </a:p>
          <a:p>
            <a:pPr algn="ctr"/>
            <a:r>
              <a:rPr lang="en-US" sz="4600" b="1" dirty="0" smtClean="0">
                <a:latin typeface="Calibri"/>
                <a:cs typeface="Calibri"/>
              </a:rPr>
              <a:t>of </a:t>
            </a:r>
            <a:r>
              <a:rPr lang="en-US" sz="4600" b="1" dirty="0">
                <a:latin typeface="Calibri"/>
                <a:cs typeface="Calibri"/>
              </a:rPr>
              <a:t>a consumer product?</a:t>
            </a:r>
          </a:p>
        </p:txBody>
      </p:sp>
      <p:pic>
        <p:nvPicPr>
          <p:cNvPr id="2" name="Picture 1" descr="clothes-shop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48528"/>
            <a:ext cx="2057400" cy="2057400"/>
          </a:xfrm>
          <a:prstGeom prst="rect">
            <a:avLst/>
          </a:prstGeom>
        </p:spPr>
      </p:pic>
      <p:pic>
        <p:nvPicPr>
          <p:cNvPr id="7" name="Picture 6" descr="frui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48528"/>
            <a:ext cx="2057400" cy="2057400"/>
          </a:xfrm>
          <a:prstGeom prst="rect">
            <a:avLst/>
          </a:prstGeom>
        </p:spPr>
      </p:pic>
      <p:pic>
        <p:nvPicPr>
          <p:cNvPr id="10" name="Picture 9" descr="makeu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57600"/>
            <a:ext cx="2057400" cy="2057400"/>
          </a:xfrm>
          <a:prstGeom prst="rect">
            <a:avLst/>
          </a:prstGeom>
        </p:spPr>
      </p:pic>
      <p:pic>
        <p:nvPicPr>
          <p:cNvPr id="11" name="Picture 10" descr="gas-pump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48528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3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64008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0541" cmpd="sng">
                  <a:noFill/>
                  <a:prstDash val="solid"/>
                </a:ln>
                <a:latin typeface="Calibri"/>
                <a:cs typeface="Calibri"/>
              </a:rPr>
              <a:t>Consumer Products?</a:t>
            </a:r>
            <a:endParaRPr lang="en-US" b="1" dirty="0">
              <a:ln w="10541" cmpd="sng">
                <a:noFill/>
                <a:prstDash val="solid"/>
              </a:ln>
              <a:latin typeface="Calibri"/>
              <a:cs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924800" cy="17526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alibri"/>
                <a:cs typeface="Calibri"/>
              </a:rPr>
              <a:t>Generally any tangible personal property for sale that is used for personal, family, or household non-business purposes.</a:t>
            </a:r>
            <a:endParaRPr lang="en-US" sz="3600" dirty="0">
              <a:ln w="10541" cmpd="sng">
                <a:noFill/>
                <a:prstDash val="solid"/>
              </a:ln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clothes-shopp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19600"/>
            <a:ext cx="1524000" cy="1524000"/>
          </a:xfrm>
          <a:prstGeom prst="rect">
            <a:avLst/>
          </a:prstGeom>
        </p:spPr>
      </p:pic>
      <p:pic>
        <p:nvPicPr>
          <p:cNvPr id="9" name="Picture 8" descr="fruit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19600"/>
            <a:ext cx="1524000" cy="1524000"/>
          </a:xfrm>
          <a:prstGeom prst="rect">
            <a:avLst/>
          </a:prstGeom>
        </p:spPr>
      </p:pic>
      <p:pic>
        <p:nvPicPr>
          <p:cNvPr id="10" name="Picture 9" descr="makeu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28672"/>
            <a:ext cx="1524000" cy="1524000"/>
          </a:xfrm>
          <a:prstGeom prst="rect">
            <a:avLst/>
          </a:prstGeom>
        </p:spPr>
      </p:pic>
      <p:pic>
        <p:nvPicPr>
          <p:cNvPr id="11" name="Picture 10" descr="gas-pump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9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0800" y="1752600"/>
            <a:ext cx="392860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 dirty="0">
                <a:latin typeface="Calibri"/>
                <a:cs typeface="Calibri"/>
              </a:rPr>
              <a:t>Focus on Foods</a:t>
            </a:r>
          </a:p>
        </p:txBody>
      </p:sp>
      <p:pic>
        <p:nvPicPr>
          <p:cNvPr id="14" name="Picture 13" descr="veggi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2057400" cy="2057400"/>
          </a:xfrm>
          <a:prstGeom prst="rect">
            <a:avLst/>
          </a:prstGeom>
        </p:spPr>
      </p:pic>
      <p:pic>
        <p:nvPicPr>
          <p:cNvPr id="2" name="Picture 1" descr="peanut-but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2057400" cy="2057400"/>
          </a:xfrm>
          <a:prstGeom prst="rect">
            <a:avLst/>
          </a:prstGeom>
        </p:spPr>
      </p:pic>
      <p:pic>
        <p:nvPicPr>
          <p:cNvPr id="4" name="Picture 3" descr="dai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6600"/>
            <a:ext cx="2061029" cy="2061029"/>
          </a:xfrm>
          <a:prstGeom prst="rect">
            <a:avLst/>
          </a:prstGeom>
        </p:spPr>
      </p:pic>
      <p:pic>
        <p:nvPicPr>
          <p:cNvPr id="5" name="Picture 4" descr="bread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766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868362"/>
          </a:xfrm>
        </p:spPr>
        <p:txBody>
          <a:bodyPr>
            <a:noAutofit/>
          </a:bodyPr>
          <a:lstStyle/>
          <a:p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latin typeface="Calibri"/>
                <a:cs typeface="Calibri"/>
              </a:rPr>
              <a:t>Farming, How Hard Could It Be?</a:t>
            </a:r>
            <a:endParaRPr lang="en-US" b="1" dirty="0">
              <a:ln w="17780" cmpd="sng">
                <a:noFill/>
                <a:prstDash val="solid"/>
                <a:miter lim="800000"/>
              </a:ln>
              <a:latin typeface="Calibri"/>
              <a:cs typeface="Calibri"/>
            </a:endParaRPr>
          </a:p>
        </p:txBody>
      </p:sp>
      <p:pic>
        <p:nvPicPr>
          <p:cNvPr id="7" name="Picture 6" descr="plan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2057400" cy="2057400"/>
          </a:xfrm>
          <a:prstGeom prst="rect">
            <a:avLst/>
          </a:prstGeom>
        </p:spPr>
      </p:pic>
      <p:pic>
        <p:nvPicPr>
          <p:cNvPr id="3" name="Picture 2" descr="farm-weath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6600"/>
            <a:ext cx="2057400" cy="2057400"/>
          </a:xfrm>
          <a:prstGeom prst="rect">
            <a:avLst/>
          </a:prstGeom>
        </p:spPr>
      </p:pic>
      <p:pic>
        <p:nvPicPr>
          <p:cNvPr id="10" name="Picture 9" descr="financ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76600"/>
            <a:ext cx="2057400" cy="2057400"/>
          </a:xfrm>
          <a:prstGeom prst="rect">
            <a:avLst/>
          </a:prstGeom>
        </p:spPr>
      </p:pic>
      <p:pic>
        <p:nvPicPr>
          <p:cNvPr id="11" name="Picture 10" descr="co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2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7526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Created by</a:t>
            </a:r>
          </a:p>
          <a:p>
            <a:pPr algn="ctr"/>
            <a:endParaRPr lang="en-US" dirty="0" smtClean="0">
              <a:latin typeface="Calibri"/>
            </a:endParaRPr>
          </a:p>
          <a:p>
            <a:pPr algn="ctr"/>
            <a:r>
              <a:rPr lang="en-US" b="1" dirty="0" smtClean="0">
                <a:latin typeface="Calibri"/>
              </a:rPr>
              <a:t>Diana Drury</a:t>
            </a:r>
          </a:p>
          <a:p>
            <a:pPr algn="ctr"/>
            <a:r>
              <a:rPr lang="en-US" dirty="0" smtClean="0">
                <a:latin typeface="Calibri"/>
              </a:rPr>
              <a:t>University of Kentucky Cooperative Extension Nutrition Education Program</a:t>
            </a:r>
          </a:p>
          <a:p>
            <a:pPr algn="ctr"/>
            <a:endParaRPr lang="en-US" dirty="0" smtClean="0">
              <a:latin typeface="Calibri"/>
            </a:endParaRPr>
          </a:p>
          <a:p>
            <a:pPr algn="ctr"/>
            <a:r>
              <a:rPr lang="en-US" b="1" dirty="0" smtClean="0">
                <a:latin typeface="Calibri"/>
              </a:rPr>
              <a:t>Jackie Walters</a:t>
            </a:r>
          </a:p>
          <a:p>
            <a:pPr algn="ctr"/>
            <a:r>
              <a:rPr lang="en-US" dirty="0" smtClean="0">
                <a:latin typeface="Calibri"/>
              </a:rPr>
              <a:t>University of Kentucky Cooperative Extension Nutrition Education Program</a:t>
            </a:r>
          </a:p>
          <a:p>
            <a:pPr algn="ctr"/>
            <a:endParaRPr lang="en-US" dirty="0" smtClean="0">
              <a:latin typeface="Calibri"/>
            </a:endParaRPr>
          </a:p>
          <a:p>
            <a:pPr algn="ctr"/>
            <a:r>
              <a:rPr lang="en-US" b="1" dirty="0" smtClean="0">
                <a:latin typeface="Calibri"/>
              </a:rPr>
              <a:t>Tina Garland</a:t>
            </a:r>
          </a:p>
          <a:p>
            <a:pPr algn="ctr"/>
            <a:r>
              <a:rPr lang="en-US" dirty="0" smtClean="0">
                <a:latin typeface="Calibri"/>
              </a:rPr>
              <a:t>Kentucky Department of Agriculture</a:t>
            </a:r>
            <a:endParaRPr lang="en-US" dirty="0">
              <a:latin typeface="Calibri"/>
            </a:endParaRPr>
          </a:p>
        </p:txBody>
      </p:sp>
      <p:pic>
        <p:nvPicPr>
          <p:cNvPr id="5" name="Picture 4" descr="ces-vertical-cmy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88" y="4800600"/>
            <a:ext cx="1176925" cy="13124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54102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aseline="30000" dirty="0">
                <a:latin typeface="Calibri"/>
                <a:cs typeface="Calibri"/>
              </a:rPr>
              <a:t>Educational programs of Kentucky Cooperative Extension serve all people regardless of race, color, age, sex, religion, disability, or national origin.</a:t>
            </a:r>
          </a:p>
        </p:txBody>
      </p:sp>
      <p:pic>
        <p:nvPicPr>
          <p:cNvPr id="7" name="Picture 6" descr="farm-to-school-stat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875625" cy="1217119"/>
          </a:xfrm>
          <a:prstGeom prst="rect">
            <a:avLst/>
          </a:prstGeom>
        </p:spPr>
      </p:pic>
      <p:pic>
        <p:nvPicPr>
          <p:cNvPr id="8" name="Picture 7" descr="Kentucky-Proud-logo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22372"/>
            <a:ext cx="1524000" cy="7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55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B192093F7A245B5B9FF377D2897FD" ma:contentTypeVersion="1" ma:contentTypeDescription="Create a new document." ma:contentTypeScope="" ma:versionID="26a83c1eda6eea66f4c66078ad595ee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DC8408-6F98-4997-A655-B407D4BBAD3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039228-C68B-42D8-B552-63D952711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F3A7EBC-B57A-4D49-9262-2E72EFFF3A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1094</TotalTime>
  <Words>397</Words>
  <Application>Microsoft Office PowerPoint</Application>
  <PresentationFormat>On-screen Show (4:3)</PresentationFormat>
  <Paragraphs>46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Inkwell</vt:lpstr>
      <vt:lpstr>PowerPoint Presentation</vt:lpstr>
      <vt:lpstr>PowerPoint Presentation</vt:lpstr>
      <vt:lpstr>Consumer Products?</vt:lpstr>
      <vt:lpstr>PowerPoint Presentation</vt:lpstr>
      <vt:lpstr>Farming, How Hard Could It Be?</vt:lpstr>
      <vt:lpstr>PowerPoint Presentation</vt:lpstr>
    </vt:vector>
  </TitlesOfParts>
  <Company>Family &amp; Consumer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Farmer &amp; What They Do For You</dc:title>
  <dc:creator>dmfann1</dc:creator>
  <cp:lastModifiedBy>Drury, Diana M</cp:lastModifiedBy>
  <cp:revision>103</cp:revision>
  <dcterms:created xsi:type="dcterms:W3CDTF">2010-06-15T17:34:56Z</dcterms:created>
  <dcterms:modified xsi:type="dcterms:W3CDTF">2012-08-08T14:35:49Z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0x010100C14B192093F7A245B5B9FF377D2897FD</vt:lpwstr>
  </property>
</Properties>
</file>