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77" r:id="rId2"/>
    <p:sldId id="336" r:id="rId3"/>
    <p:sldId id="330" r:id="rId4"/>
    <p:sldId id="301" r:id="rId5"/>
    <p:sldId id="304" r:id="rId6"/>
    <p:sldId id="302" r:id="rId7"/>
    <p:sldId id="331" r:id="rId8"/>
    <p:sldId id="305" r:id="rId9"/>
    <p:sldId id="322" r:id="rId10"/>
    <p:sldId id="332" r:id="rId11"/>
    <p:sldId id="321" r:id="rId12"/>
    <p:sldId id="337" r:id="rId13"/>
    <p:sldId id="338" r:id="rId14"/>
    <p:sldId id="311" r:id="rId15"/>
    <p:sldId id="263" r:id="rId16"/>
    <p:sldId id="314" r:id="rId17"/>
    <p:sldId id="323" r:id="rId18"/>
    <p:sldId id="280" r:id="rId19"/>
    <p:sldId id="261" r:id="rId20"/>
    <p:sldId id="282" r:id="rId21"/>
    <p:sldId id="289" r:id="rId22"/>
    <p:sldId id="272" r:id="rId23"/>
    <p:sldId id="273" r:id="rId24"/>
    <p:sldId id="326" r:id="rId25"/>
    <p:sldId id="335" r:id="rId26"/>
    <p:sldId id="286" r:id="rId27"/>
    <p:sldId id="306" r:id="rId28"/>
    <p:sldId id="310" r:id="rId29"/>
    <p:sldId id="287" r:id="rId30"/>
    <p:sldId id="274" r:id="rId31"/>
    <p:sldId id="328" r:id="rId32"/>
    <p:sldId id="319" r:id="rId33"/>
    <p:sldId id="334" r:id="rId34"/>
    <p:sldId id="339" r:id="rId35"/>
  </p:sldIdLst>
  <p:sldSz cx="9144000" cy="5143500" type="screen16x9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lynn, Katie (AGR)" initials="FK(" lastIdx="1" clrIdx="0">
    <p:extLst>
      <p:ext uri="{19B8F6BF-5375-455C-9EA6-DF929625EA0E}">
        <p15:presenceInfo xmlns:p15="http://schemas.microsoft.com/office/powerpoint/2012/main" userId="S-1-5-21-3451903533-795248054-377848552-1111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76" autoAdjust="0"/>
    <p:restoredTop sz="96327" autoAdjust="0"/>
  </p:normalViewPr>
  <p:slideViewPr>
    <p:cSldViewPr snapToGrid="0" snapToObjects="1">
      <p:cViewPr varScale="1">
        <p:scale>
          <a:sx n="171" d="100"/>
          <a:sy n="171" d="100"/>
        </p:scale>
        <p:origin x="424" y="1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5916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52" d="100"/>
          <a:sy n="52" d="100"/>
        </p:scale>
        <p:origin x="2680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98A585-4D09-42F0-B43E-1D891205C17C}" type="datetimeFigureOut">
              <a:rPr lang="en-US" smtClean="0"/>
              <a:t>12/11/23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AD4A5D-24A9-4B45-A370-1840326F2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7264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5D1514-1817-4D2B-861F-1E751C50AF1E}" type="datetimeFigureOut">
              <a:rPr lang="en-US" smtClean="0"/>
              <a:t>12/11/23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D61D2C-EBF7-424F-8BA0-03BEF8B12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090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1221104"/>
            <a:ext cx="7772400" cy="1102519"/>
          </a:xfrm>
        </p:spPr>
        <p:txBody>
          <a:bodyPr/>
          <a:lstStyle/>
          <a:p>
            <a:r>
              <a:rPr lang="en-US">
                <a:solidFill>
                  <a:srgbClr val="008000"/>
                </a:solidFill>
              </a:rPr>
              <a:t>Click to edit Master title style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371600" y="2473356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29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695" y="1267607"/>
            <a:ext cx="8229600" cy="33944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5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370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99660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3821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3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2347" y="143345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459" y="3338185"/>
            <a:ext cx="2917863" cy="226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926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hyperlink" Target="https://fw.ky.gov/Wildlife/Pages/Transportation-and-Holding-of-Captive-Cervids.aspx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fw.ky.gov/Wildlife/Documents/cervidapp.pdf" TargetMode="Externa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hyperlink" Target="http://www.lrc.state.ky.us/kar/301/002/083.htm" TargetMode="External"/><Relationship Id="rId5" Type="http://schemas.openxmlformats.org/officeDocument/2006/relationships/hyperlink" Target="https://www.kyagr.com/statevet/farmed-cervids.html" TargetMode="External"/><Relationship Id="rId4" Type="http://schemas.openxmlformats.org/officeDocument/2006/relationships/hyperlink" Target="https://fw.ky.gov/Wildlife/Pages/Transportation-and-Holding-of-Captive-Cervids.aspx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hyperlink" Target="mailto:statevet@ky.gov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png"/><Relationship Id="rId5" Type="http://schemas.openxmlformats.org/officeDocument/2006/relationships/hyperlink" Target="https://www.kyagr.com/statevet/farmed-cervids.html" TargetMode="External"/><Relationship Id="rId4" Type="http://schemas.openxmlformats.org/officeDocument/2006/relationships/hyperlink" Target="mailto:Jamie.Gravitt@ky.gov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+mn-lt"/>
                <a:cs typeface="Arial" panose="020B0604020202020204" pitchFamily="34" charset="0"/>
              </a:rPr>
              <a:t>Cervid Chronic Wasting Disease Surveillance and Identification (CCWDSI)</a:t>
            </a:r>
            <a:br>
              <a:rPr lang="en-US" b="1" dirty="0">
                <a:latin typeface="+mn-lt"/>
                <a:cs typeface="Arial" panose="020B0604020202020204" pitchFamily="34" charset="0"/>
              </a:rPr>
            </a:br>
            <a:r>
              <a:rPr lang="en-US" b="1" dirty="0">
                <a:latin typeface="+mn-lt"/>
                <a:cs typeface="Arial" panose="020B0604020202020204" pitchFamily="34" charset="0"/>
              </a:rPr>
              <a:t>Program Training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55077" y="3612839"/>
            <a:ext cx="6400800" cy="1314450"/>
          </a:xfrm>
        </p:spPr>
        <p:txBody>
          <a:bodyPr>
            <a:normAutofit/>
          </a:bodyPr>
          <a:lstStyle/>
          <a:p>
            <a:r>
              <a:rPr lang="en-US" sz="2000" dirty="0"/>
              <a:t>by Chris Hinkle</a:t>
            </a:r>
          </a:p>
          <a:p>
            <a:r>
              <a:rPr lang="en-US" sz="2000" dirty="0"/>
              <a:t>Office of State Veterinarian (OSV)</a:t>
            </a:r>
          </a:p>
          <a:p>
            <a:r>
              <a:rPr lang="en-US" sz="2000" dirty="0"/>
              <a:t>Kentucky Department of Agriculture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56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5120"/>
    </mc:Choice>
    <mc:Fallback xmlns="">
      <p:transition advTm="45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B1594-5DDF-E885-5A20-83536E4D35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3698D5-4BB8-53C8-EA81-ACFD9F31C8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34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E9492-AC39-2366-F0E5-2135A70E58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CD7585-E56D-EFF8-90D1-3D1883393A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61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CWD National Control Efforts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1997-98: Nationwide Surveillance effort</a:t>
            </a:r>
          </a:p>
          <a:p>
            <a:endParaRPr lang="en-US" dirty="0"/>
          </a:p>
          <a:p>
            <a:r>
              <a:rPr lang="en-US" dirty="0"/>
              <a:t>2002: At the request of Congress, US Department of Agriculture (USDA) worked with states to create a national CWD control plan.</a:t>
            </a:r>
          </a:p>
          <a:p>
            <a:pPr lvl="1"/>
            <a:r>
              <a:rPr lang="en-US" dirty="0"/>
              <a:t>National CWD Herd Certification Program Developed</a:t>
            </a:r>
          </a:p>
          <a:p>
            <a:pPr lvl="1"/>
            <a:r>
              <a:rPr lang="en-US" dirty="0"/>
              <a:t>28 states currently participating in the program</a:t>
            </a:r>
          </a:p>
          <a:p>
            <a:pPr lvl="1"/>
            <a:r>
              <a:rPr lang="en-US" dirty="0"/>
              <a:t>Approved participating states must meet the USDA CWD Herd Certification Program Standards</a:t>
            </a:r>
          </a:p>
          <a:p>
            <a:endParaRPr lang="en-US" dirty="0"/>
          </a:p>
          <a:p>
            <a:r>
              <a:rPr lang="en-US" dirty="0"/>
              <a:t>Kentucky ‘s </a:t>
            </a:r>
            <a:r>
              <a:rPr lang="en-US" dirty="0">
                <a:cs typeface="Arial" panose="020B0604020202020204" pitchFamily="34" charset="0"/>
              </a:rPr>
              <a:t>Cervid Chronic Wasting Disease Surveillance and Identification (CCWDSI) Program meets the requirements of USDA program standards.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52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2056">
        <p:split orient="vert"/>
      </p:transition>
    </mc:Choice>
    <mc:Fallback xmlns="">
      <p:transition spd="slow" advTm="7205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Regulatory Oversight of Farmed Cervids in Kentucky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In Kentucky Farmed Cervids are regulated by </a:t>
            </a:r>
          </a:p>
          <a:p>
            <a:pPr lvl="1"/>
            <a:r>
              <a:rPr lang="en-US" dirty="0"/>
              <a:t>Kentucky Department of Agriculture’s Office of State Veterinarian (OSV)</a:t>
            </a:r>
          </a:p>
          <a:p>
            <a:pPr lvl="1"/>
            <a:r>
              <a:rPr lang="en-US" dirty="0"/>
              <a:t>Kentucky Department of Fish and Wildlife Resources (KDFWR)</a:t>
            </a:r>
          </a:p>
          <a:p>
            <a:endParaRPr lang="en-US" dirty="0"/>
          </a:p>
          <a:p>
            <a:r>
              <a:rPr lang="en-US" dirty="0"/>
              <a:t>This presentation focuses on the OSV regulatory program and requirements for cervids</a:t>
            </a:r>
          </a:p>
          <a:p>
            <a:endParaRPr lang="en-US" dirty="0"/>
          </a:p>
          <a:p>
            <a:r>
              <a:rPr lang="en-US" dirty="0"/>
              <a:t>For information regarding the KDFWR program contact their office or  visit </a:t>
            </a:r>
            <a:r>
              <a:rPr lang="en-US" dirty="0">
                <a:hlinkClick r:id="rId4"/>
              </a:rPr>
              <a:t>https://fw.ky.gov/Wildlife/Pages/Transportation-and-Holding-of-Captive-Cervids.aspx</a:t>
            </a:r>
            <a:r>
              <a:rPr lang="en-US" dirty="0"/>
              <a:t>  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17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7102">
        <p:split orient="vert"/>
      </p:transition>
    </mc:Choice>
    <mc:Fallback xmlns="">
      <p:transition spd="slow" advTm="5710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CCWDSI Program Basics</a:t>
            </a:r>
          </a:p>
        </p:txBody>
      </p:sp>
      <p:pic>
        <p:nvPicPr>
          <p:cNvPr id="1026" name="Picture 2" descr="Image result for pictures of farmed de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49" y="1862068"/>
            <a:ext cx="3326647" cy="249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567" y="1881643"/>
            <a:ext cx="3692117" cy="24589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6013" y="1139483"/>
            <a:ext cx="7786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Farmed Cervid Program Managed by the Kentucky Department of Agriculture’s  Office of the State Veterinarian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7648" y="4504203"/>
            <a:ext cx="7446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For additional farmed cervid regulations contact Kentucky Department of Fish and Wildlife Resources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0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3449"/>
    </mc:Choice>
    <mc:Fallback xmlns="">
      <p:transition advTm="43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588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cs typeface="Arial" panose="020B0604020202020204" pitchFamily="34" charset="0"/>
              </a:rPr>
              <a:t>Who is required to be enrolled in the CCWDSI Program in Kentucky?</a:t>
            </a:r>
            <a:br>
              <a:rPr lang="en-US" sz="3600" b="1" dirty="0">
                <a:cs typeface="Arial" panose="020B0604020202020204" pitchFamily="34" charset="0"/>
              </a:rPr>
            </a:b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794" y="1189838"/>
            <a:ext cx="7244861" cy="3769024"/>
          </a:xfrm>
        </p:spPr>
        <p:txBody>
          <a:bodyPr>
            <a:normAutofit fontScale="77500" lnSpcReduction="20000"/>
          </a:bodyPr>
          <a:lstStyle/>
          <a:p>
            <a:pPr marL="685800" lvl="2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u="sng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Any Premises with Farmed Cervid </a:t>
            </a:r>
          </a:p>
          <a:p>
            <a:pPr marL="685800" lvl="2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Definition of Farmed Cervid:</a:t>
            </a:r>
          </a:p>
          <a:p>
            <a:pPr marL="1143000" lvl="3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 farmed cervid means cervid livestock that are enrolled in a Cervid Chronic Wasting Disease Surveillance and Identification (CCWDSI) program and are maintained for propagation, selling, trade, or barter or for taking by any harvest or slaughter method. </a:t>
            </a:r>
          </a:p>
          <a:p>
            <a:pPr marL="685800" lvl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2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lvl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Farmed cervids shall exclude any cervid that has not originated from and been continuously maintained within a herd that is enrolled in and complies with a CWD certified or monitored program.</a:t>
            </a:r>
          </a:p>
          <a:p>
            <a:pPr marL="685800" lvl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200" b="1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lvl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Absolutely all wild cervids are prohibited within farmed cervid facilities. </a:t>
            </a:r>
          </a:p>
          <a:p>
            <a:pPr marL="91440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51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1047"/>
    </mc:Choice>
    <mc:Fallback xmlns="">
      <p:transition advTm="91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How to enter the Farmed Cervid Program?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695" y="1125416"/>
            <a:ext cx="7082622" cy="401808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400" b="1" dirty="0"/>
              <a:t>Interested New Producers</a:t>
            </a:r>
            <a:r>
              <a:rPr lang="en-US" sz="2400" dirty="0"/>
              <a:t>: Before first animals are moved onto the property</a:t>
            </a:r>
          </a:p>
          <a:p>
            <a:r>
              <a:rPr lang="en-US" sz="2400" dirty="0"/>
              <a:t>Review requirements of KY Department of Fish and Wildlife Resources and the Kentucky Department of Agriculture</a:t>
            </a:r>
          </a:p>
          <a:p>
            <a:pPr lvl="1"/>
            <a:r>
              <a:rPr lang="en-US" sz="2000" dirty="0">
                <a:hlinkClick r:id="rId4"/>
              </a:rPr>
              <a:t>https://fw.ky.gov/Wildlife/Pages/Transportation-and-Holding-of-Captive-Cervids.aspx</a:t>
            </a:r>
            <a:endParaRPr lang="en-US" sz="2000" dirty="0"/>
          </a:p>
          <a:p>
            <a:pPr lvl="1"/>
            <a:r>
              <a:rPr lang="en-US" sz="2000" dirty="0">
                <a:hlinkClick r:id="rId5"/>
              </a:rPr>
              <a:t>https://www.kyagr.com/statevet/farmed-cervids.html</a:t>
            </a:r>
            <a:r>
              <a:rPr lang="en-US" sz="2000" dirty="0"/>
              <a:t> </a:t>
            </a:r>
          </a:p>
          <a:p>
            <a:r>
              <a:rPr lang="en-US" sz="2400" dirty="0"/>
              <a:t>Complete KY Department of Fish and Wildlife Resources required Facility Inspection</a:t>
            </a:r>
          </a:p>
          <a:p>
            <a:pPr lvl="1"/>
            <a:r>
              <a:rPr lang="en-US" sz="2000" dirty="0"/>
              <a:t>Regulations for Facility Inspection are located in </a:t>
            </a:r>
            <a:r>
              <a:rPr lang="en-US" sz="2000" dirty="0">
                <a:hlinkClick r:id="rId6"/>
              </a:rPr>
              <a:t>301 KAR 2:083</a:t>
            </a:r>
            <a:endParaRPr lang="en-US" sz="2000" dirty="0"/>
          </a:p>
          <a:p>
            <a:r>
              <a:rPr lang="en-US" sz="2400" dirty="0"/>
              <a:t>Complete the KY Department of Fish and Wildlife Resources' Approved Captive Cervid Permit Application </a:t>
            </a:r>
          </a:p>
          <a:p>
            <a:pPr lvl="1"/>
            <a:r>
              <a:rPr lang="en-US" sz="2000" dirty="0">
                <a:hlinkClick r:id="rId7"/>
              </a:rPr>
              <a:t>https://fw.ky.gov/Wildlife/Documents/cervidapp.pdf</a:t>
            </a:r>
            <a:endParaRPr lang="en-US" sz="2000" dirty="0"/>
          </a:p>
          <a:p>
            <a:r>
              <a:rPr lang="en-US" sz="2400" dirty="0"/>
              <a:t>Complete the Kentucky Department of Agriculture’s Approved CCWDSI Application and required Program Training</a:t>
            </a:r>
          </a:p>
          <a:p>
            <a:endParaRPr lang="en-US" sz="2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3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1213"/>
    </mc:Choice>
    <mc:Fallback xmlns="">
      <p:transition advTm="121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/>
              <a:t>2021 Annual Renewal Requirements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For Annual Renewals 2021</a:t>
            </a:r>
            <a:r>
              <a:rPr lang="en-US" sz="2000" dirty="0"/>
              <a:t>:</a:t>
            </a:r>
          </a:p>
          <a:p>
            <a:pPr marL="0" indent="0">
              <a:buNone/>
            </a:pPr>
            <a:r>
              <a:rPr lang="en-US" sz="1800" dirty="0"/>
              <a:t>KDA Requirements</a:t>
            </a:r>
          </a:p>
          <a:p>
            <a:r>
              <a:rPr lang="en-US" sz="1800" dirty="0"/>
              <a:t>Renewal applications and associated fees are due December 31</a:t>
            </a:r>
            <a:r>
              <a:rPr lang="en-US" sz="1800" baseline="30000" dirty="0"/>
              <a:t>st</a:t>
            </a:r>
            <a:r>
              <a:rPr lang="en-US" sz="1800" dirty="0"/>
              <a:t> each year you are participating in the program.</a:t>
            </a:r>
          </a:p>
          <a:p>
            <a:r>
              <a:rPr lang="en-US" sz="1800" dirty="0"/>
              <a:t>Review program training presentation provided by KDA</a:t>
            </a:r>
          </a:p>
          <a:p>
            <a:r>
              <a:rPr lang="en-US" sz="1800" dirty="0"/>
              <a:t>Submit program training quiz with application renewal.</a:t>
            </a:r>
          </a:p>
          <a:p>
            <a:pPr marL="0" indent="0">
              <a:buNone/>
            </a:pPr>
            <a:r>
              <a:rPr lang="en-US" sz="1800" dirty="0"/>
              <a:t>FWD Requirements:</a:t>
            </a:r>
          </a:p>
          <a:p>
            <a:r>
              <a:rPr lang="en-US" sz="1800" dirty="0"/>
              <a:t>Annual facility inspection ranging from Jan. 1- Feb. 28</a:t>
            </a:r>
            <a:r>
              <a:rPr lang="en-US" sz="1800" baseline="30000" dirty="0"/>
              <a:t>th</a:t>
            </a:r>
            <a:r>
              <a:rPr lang="en-US" sz="1800" dirty="0"/>
              <a:t> of the current year and associated inspection fee.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53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7775"/>
    </mc:Choice>
    <mc:Fallback xmlns="">
      <p:transition advTm="97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C8B71-95EA-C89D-6B9E-5B63EB25A6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211344-D53B-66E9-C2FF-6573CEF67B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39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5188"/>
            <a:ext cx="8229600" cy="857250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+mn-lt"/>
                <a:cs typeface="Arial" panose="020B0604020202020204" pitchFamily="34" charset="0"/>
              </a:rPr>
              <a:t>Two Herd Certification Programs Available: Herd Certification Program (HCP) and </a:t>
            </a:r>
            <a:br>
              <a:rPr lang="en-US" sz="2800" b="1" dirty="0">
                <a:latin typeface="+mn-lt"/>
                <a:cs typeface="Arial" panose="020B0604020202020204" pitchFamily="34" charset="0"/>
              </a:rPr>
            </a:br>
            <a:r>
              <a:rPr lang="en-US" sz="2800" b="1" dirty="0">
                <a:latin typeface="+mn-lt"/>
                <a:cs typeface="Arial" panose="020B0604020202020204" pitchFamily="34" charset="0"/>
              </a:rPr>
              <a:t>  Herd Monitored Program (HMP)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67286" y="1479585"/>
            <a:ext cx="4038600" cy="3100360"/>
          </a:xfrm>
        </p:spPr>
        <p:txBody>
          <a:bodyPr>
            <a:normAutofit lnSpcReduction="10000"/>
          </a:bodyPr>
          <a:lstStyle/>
          <a:p>
            <a:pPr marL="0" lvl="0" indent="0">
              <a:lnSpc>
                <a:spcPct val="115000"/>
              </a:lnSpc>
              <a:buNone/>
            </a:pPr>
            <a:r>
              <a:rPr lang="en-US" sz="2600" b="1" dirty="0">
                <a:solidFill>
                  <a:prstClr val="white">
                    <a:lumMod val="50000"/>
                  </a:prst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HCP</a:t>
            </a:r>
            <a:r>
              <a:rPr lang="en-US" sz="2600" dirty="0">
                <a:solidFill>
                  <a:prstClr val="white">
                    <a:lumMod val="50000"/>
                  </a:prst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dirty="0">
                <a:solidFill>
                  <a:prstClr val="white">
                    <a:lumMod val="50000"/>
                  </a:prst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200" dirty="0">
                <a:solidFill>
                  <a:prstClr val="white">
                    <a:lumMod val="50000"/>
                  </a:prst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Certified“- status achieved by a herd meeting standards of CWD HCP continuously for at least five (5) years. </a:t>
            </a:r>
          </a:p>
          <a:p>
            <a:r>
              <a:rPr lang="en-US" sz="2200" dirty="0"/>
              <a:t>For breeding purposes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572000" y="1496740"/>
            <a:ext cx="4038600" cy="3100360"/>
          </a:xfrm>
        </p:spPr>
        <p:txBody>
          <a:bodyPr>
            <a:normAutofit lnSpcReduction="10000"/>
          </a:bodyPr>
          <a:lstStyle/>
          <a:p>
            <a:pPr marL="0" lvl="0" indent="0">
              <a:lnSpc>
                <a:spcPct val="115000"/>
              </a:lnSpc>
              <a:buNone/>
            </a:pPr>
            <a:r>
              <a:rPr lang="en-US" sz="2600" b="1" dirty="0">
                <a:solidFill>
                  <a:prstClr val="white">
                    <a:lumMod val="50000"/>
                  </a:prst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HMP</a:t>
            </a:r>
            <a:r>
              <a:rPr lang="en-US" dirty="0">
                <a:solidFill>
                  <a:prstClr val="white">
                    <a:lumMod val="50000"/>
                  </a:prst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>
              <a:lnSpc>
                <a:spcPct val="115000"/>
              </a:lnSpc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200" dirty="0">
                <a:solidFill>
                  <a:prstClr val="white">
                    <a:lumMod val="50000"/>
                  </a:prst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Monitored” - farmed cervids in harvesting facilities (terminal) for CWD.</a:t>
            </a:r>
          </a:p>
          <a:p>
            <a:pPr marL="514350">
              <a:lnSpc>
                <a:spcPct val="115000"/>
              </a:lnSpc>
            </a:pPr>
            <a:r>
              <a:rPr lang="en-US" sz="2200" dirty="0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Intentional breeding is PROHIBITED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6538" y="4548722"/>
            <a:ext cx="8770924" cy="1189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600" b="1" u="sng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farmed cervid herds shall be enrolled in one (1) of the state programs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en-US" sz="1600" dirty="0">
              <a:solidFill>
                <a:schemeClr val="bg1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white">
                  <a:lumMod val="50000"/>
                </a:prst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>
              <a:lnSpc>
                <a:spcPct val="115000"/>
              </a:lnSpc>
            </a:pPr>
            <a:endParaRPr lang="en-US" sz="1600" dirty="0">
              <a:solidFill>
                <a:prstClr val="white">
                  <a:lumMod val="50000"/>
                </a:prst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4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8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7890"/>
    </mc:Choice>
    <mc:Fallback xmlns="">
      <p:transition advTm="97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Requirement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This training meets the requirements of the Kentucky farmed cervid regulations. </a:t>
            </a:r>
          </a:p>
          <a:p>
            <a:endParaRPr lang="en-US" dirty="0"/>
          </a:p>
          <a:p>
            <a:r>
              <a:rPr lang="en-US" dirty="0"/>
              <a:t>This training is required for all farmed cervid producers currently enrolled in the program as of 2021</a:t>
            </a:r>
          </a:p>
          <a:p>
            <a:endParaRPr lang="en-US" dirty="0"/>
          </a:p>
          <a:p>
            <a:r>
              <a:rPr lang="en-US" dirty="0"/>
              <a:t>This training will be required for all farmed cervid producers entering the program after 2021.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24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379">
        <p:split orient="vert"/>
      </p:transition>
    </mc:Choice>
    <mc:Fallback xmlns="">
      <p:transition spd="slow" advTm="2637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36984"/>
          </a:xfrm>
        </p:spPr>
        <p:txBody>
          <a:bodyPr>
            <a:noAutofit/>
          </a:bodyPr>
          <a:lstStyle/>
          <a:p>
            <a:r>
              <a:rPr lang="en-US" sz="3200" b="1" dirty="0"/>
              <a:t>Animal Identification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053" y="842963"/>
            <a:ext cx="6447696" cy="4249542"/>
          </a:xfrm>
        </p:spPr>
        <p:txBody>
          <a:bodyPr>
            <a:noAutofit/>
          </a:bodyPr>
          <a:lstStyle/>
          <a:p>
            <a:pPr marL="685800">
              <a:lnSpc>
                <a:spcPct val="115000"/>
              </a:lnSpc>
              <a:spcBef>
                <a:spcPts val="0"/>
              </a:spcBef>
            </a:pPr>
            <a:r>
              <a:rPr lang="en-US" sz="1800" b="1" u="sng" dirty="0">
                <a:ea typeface="Times New Roman" panose="02020603050405020304" pitchFamily="18" charset="0"/>
                <a:cs typeface="Times New Roman" panose="02020603050405020304" pitchFamily="18" charset="0"/>
              </a:rPr>
              <a:t>All animals </a:t>
            </a:r>
            <a:r>
              <a:rPr lang="en-US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on the premises </a:t>
            </a:r>
            <a:r>
              <a:rPr lang="en-US" sz="1800" b="1" u="sng" dirty="0">
                <a:ea typeface="Times New Roman" panose="02020603050405020304" pitchFamily="18" charset="0"/>
                <a:cs typeface="Times New Roman" panose="02020603050405020304" pitchFamily="18" charset="0"/>
              </a:rPr>
              <a:t>at the time of annual inspection</a:t>
            </a:r>
            <a:r>
              <a:rPr lang="en-US" sz="18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(prior to April 30</a:t>
            </a:r>
            <a:r>
              <a:rPr lang="en-US" sz="1800" baseline="30000" dirty="0"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 each calendar year) must be identified with </a:t>
            </a:r>
            <a:r>
              <a:rPr lang="en-US" sz="18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two (2) forms of identification</a:t>
            </a:r>
            <a:r>
              <a:rPr lang="en-US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1085850" lvl="1">
              <a:lnSpc>
                <a:spcPct val="115000"/>
              </a:lnSpc>
              <a:spcBef>
                <a:spcPts val="0"/>
              </a:spcBef>
            </a:pPr>
            <a:r>
              <a:rPr lang="en-US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one (1) </a:t>
            </a:r>
            <a:r>
              <a:rPr lang="en-US" sz="1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visual (flop tag)</a:t>
            </a:r>
            <a:r>
              <a:rPr lang="en-US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 type of animal identification.  </a:t>
            </a:r>
          </a:p>
          <a:p>
            <a:pPr marL="1085850" lvl="1">
              <a:lnSpc>
                <a:spcPct val="115000"/>
              </a:lnSpc>
              <a:spcBef>
                <a:spcPts val="0"/>
              </a:spcBef>
            </a:pPr>
            <a:r>
              <a:rPr lang="en-US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one of which </a:t>
            </a:r>
            <a:r>
              <a:rPr lang="en-US" sz="1400" b="1" u="sng" dirty="0">
                <a:ea typeface="Times New Roman" panose="02020603050405020304" pitchFamily="18" charset="0"/>
                <a:cs typeface="Times New Roman" panose="02020603050405020304" pitchFamily="18" charset="0"/>
              </a:rPr>
              <a:t>MUST</a:t>
            </a:r>
            <a:r>
              <a:rPr lang="en-US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 be an </a:t>
            </a:r>
            <a:r>
              <a:rPr lang="en-US" sz="1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Official 840 Radio Frequency Identification Device (RFID) </a:t>
            </a:r>
            <a:r>
              <a:rPr lang="en-US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</a:p>
          <a:p>
            <a:pPr marL="1485900" lvl="2">
              <a:lnSpc>
                <a:spcPct val="115000"/>
              </a:lnSpc>
              <a:spcBef>
                <a:spcPts val="0"/>
              </a:spcBef>
            </a:pPr>
            <a:r>
              <a:rPr lang="en-US" sz="1000" dirty="0">
                <a:ea typeface="Times New Roman" panose="02020603050405020304" pitchFamily="18" charset="0"/>
                <a:cs typeface="Times New Roman" panose="02020603050405020304" pitchFamily="18" charset="0"/>
              </a:rPr>
              <a:t>Official RFID tags can be recognized by the official U.S. shield present, EID capabilities, and an “840” sequence.   </a:t>
            </a:r>
          </a:p>
          <a:p>
            <a:pPr marL="685800">
              <a:lnSpc>
                <a:spcPct val="115000"/>
              </a:lnSpc>
              <a:spcBef>
                <a:spcPts val="0"/>
              </a:spcBef>
            </a:pPr>
            <a:r>
              <a:rPr lang="en-US" sz="1800" u="sng" dirty="0">
                <a:ea typeface="Times New Roman" panose="02020603050405020304" pitchFamily="18" charset="0"/>
                <a:cs typeface="Times New Roman" panose="02020603050405020304" pitchFamily="18" charset="0"/>
              </a:rPr>
              <a:t>All animals of any age </a:t>
            </a:r>
            <a:r>
              <a:rPr lang="en-US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shall have official animal identification before being moved from the premises for any purpose.</a:t>
            </a:r>
          </a:p>
          <a:p>
            <a:pPr marL="685800">
              <a:lnSpc>
                <a:spcPct val="115000"/>
              </a:lnSpc>
              <a:spcBef>
                <a:spcPts val="0"/>
              </a:spcBef>
            </a:pPr>
            <a:r>
              <a:rPr lang="en-US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Permit holders failing to meet identification requirements shall be subject to compliance plans and penalties as provided in KAR 22:150 Section 3. (b) 1. and Section 8. (7)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5375" y="2062030"/>
            <a:ext cx="1933798" cy="90570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65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3771"/>
    </mc:Choice>
    <mc:Fallback xmlns="">
      <p:transition advTm="103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84267"/>
          </a:xfrm>
        </p:spPr>
        <p:txBody>
          <a:bodyPr>
            <a:noAutofit/>
          </a:bodyPr>
          <a:lstStyle/>
          <a:p>
            <a:r>
              <a:rPr lang="en-US" sz="2800" b="1" dirty="0"/>
              <a:t>Animal Inventory - Record Requirements</a:t>
            </a:r>
            <a:br>
              <a:rPr lang="en-US" sz="2800" b="1" dirty="0"/>
            </a:br>
            <a:r>
              <a:rPr lang="en-US" sz="2400" b="1" dirty="0"/>
              <a:t>(Must maintain a current inventory at all times)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5753"/>
            <a:ext cx="8229600" cy="339886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200" dirty="0"/>
              <a:t>It is the </a:t>
            </a:r>
            <a:r>
              <a:rPr lang="en-US" sz="2200" u="sng" dirty="0"/>
              <a:t>responsibility of the producer </a:t>
            </a:r>
            <a:r>
              <a:rPr lang="en-US" sz="2200" dirty="0"/>
              <a:t>to maintain and provide upon request the following herd records: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/>
              <a:t>Complete inventory</a:t>
            </a:r>
            <a:r>
              <a:rPr lang="en-US" sz="1600" dirty="0"/>
              <a:t> of animals including the official RFID identification number and any other identification, and the age and sex of each animal;</a:t>
            </a:r>
          </a:p>
          <a:p>
            <a:r>
              <a:rPr lang="en-US" sz="1600" dirty="0"/>
              <a:t>A record for each purchased or natural addition to the herd including:</a:t>
            </a:r>
          </a:p>
          <a:p>
            <a:pPr lvl="1"/>
            <a:r>
              <a:rPr lang="en-US" sz="1600" dirty="0"/>
              <a:t>The name and address of the person and herd from which the cervid was purchased;</a:t>
            </a:r>
          </a:p>
          <a:p>
            <a:pPr lvl="1"/>
            <a:r>
              <a:rPr lang="en-US" sz="1600" dirty="0"/>
              <a:t>A copy of the Certificate of Veterinary Inspection that accompanied the animal for intra- or interstate movement; </a:t>
            </a:r>
            <a:r>
              <a:rPr lang="en-US" sz="1600" b="1" dirty="0"/>
              <a:t>for import and export</a:t>
            </a:r>
          </a:p>
          <a:p>
            <a:pPr lvl="1"/>
            <a:r>
              <a:rPr lang="en-US" sz="1600" dirty="0"/>
              <a:t>Approximate date of birth if a natural addition</a:t>
            </a:r>
          </a:p>
          <a:p>
            <a:r>
              <a:rPr lang="en-US" sz="1600" dirty="0"/>
              <a:t>Death or harvest; date of death, the apparent cause of death</a:t>
            </a:r>
          </a:p>
          <a:p>
            <a:r>
              <a:rPr lang="en-US" sz="1600" dirty="0"/>
              <a:t>All records should be maintained for at least 10 years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5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9551"/>
    </mc:Choice>
    <mc:Fallback xmlns="">
      <p:transition advTm="59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137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 b="1" dirty="0"/>
              <a:t>Intra</a:t>
            </a:r>
            <a:r>
              <a:rPr lang="en-US" sz="3200" dirty="0"/>
              <a:t>state Movement – Inside Kentucky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21179"/>
            <a:ext cx="8229600" cy="339447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sz="2000" b="1" dirty="0"/>
              <a:t>Requirements for moving cervids within Kentucky: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Accompanied by a Certificate of Veterinary Inspection (CVI)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A movement permit number</a:t>
            </a:r>
            <a:r>
              <a:rPr lang="en-US" sz="2000" b="1" dirty="0"/>
              <a:t> </a:t>
            </a:r>
            <a:r>
              <a:rPr lang="en-US" sz="2000" dirty="0"/>
              <a:t>assigned by the OSV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An OSV representative, USDA representative, or an USDA category II accredited veterinarian </a:t>
            </a:r>
            <a:r>
              <a:rPr lang="en-US" sz="2000" b="1" dirty="0"/>
              <a:t>shall be present </a:t>
            </a:r>
            <a:r>
              <a:rPr lang="en-US" sz="2000" dirty="0"/>
              <a:t>at the loading point of origin, or the unloading of the cervids at the point of destination for movements to a different premises.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Scheduling of OSV representatives for loading/offloading must be between the hours of 6am and 9pm.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The requirements of this section shall be the responsibility of the owners, agents</a:t>
            </a:r>
            <a:r>
              <a:rPr lang="en-US" sz="2400" dirty="0"/>
              <a:t>, </a:t>
            </a:r>
            <a:r>
              <a:rPr lang="en-US" sz="2000" dirty="0"/>
              <a:t>and haulers of the moved cervid. </a:t>
            </a:r>
            <a:endParaRPr lang="en-US" sz="2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68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2434"/>
    </mc:Choice>
    <mc:Fallback xmlns="">
      <p:transition advTm="92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317702"/>
            <a:ext cx="9029700" cy="452047"/>
          </a:xfrm>
        </p:spPr>
        <p:txBody>
          <a:bodyPr>
            <a:noAutofit/>
          </a:bodyPr>
          <a:lstStyle/>
          <a:p>
            <a:r>
              <a:rPr lang="en-US" sz="2800" b="1" dirty="0"/>
              <a:t>Inter</a:t>
            </a:r>
            <a:r>
              <a:rPr lang="en-US" sz="2800" dirty="0"/>
              <a:t>state Movement – Entry into Kentucky</a:t>
            </a:r>
            <a:br>
              <a:rPr lang="en-US" sz="2800" dirty="0"/>
            </a:br>
            <a:r>
              <a:rPr lang="en-US" sz="2800" dirty="0"/>
              <a:t>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050" y="1049233"/>
            <a:ext cx="7589520" cy="3937764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Only cervids from "Certified CWD Herds" in a state which has not detected CWD shall enter Kentucky (i.e. Indiana).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An entry permit assigned by the OSV </a:t>
            </a:r>
            <a:r>
              <a:rPr lang="en-US" sz="1400" b="1" dirty="0"/>
              <a:t>prior to entry of cervids into Kentucky</a:t>
            </a:r>
            <a:r>
              <a:rPr lang="en-US" sz="14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The interstate certificate of veterinary inspection shall include the following: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/>
              <a:t>Consignor/Consignee name, address, and state veterinarian issued farmed cervid permit number; and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/>
              <a:t>And RFID Official individual animal identification for each animal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All animals entering shall have a negative official Tuberculosis test within 90days of entry or be originating from a tuberculosis accredited free herd.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All cervids entering shall be accompanied by a valid CVI and USDA Form 1-27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An OSV representative, USDA representative, or an USDA category II accredited veterinarian </a:t>
            </a:r>
            <a:r>
              <a:rPr lang="en-US" sz="1400" b="1" dirty="0"/>
              <a:t>shall be present </a:t>
            </a:r>
            <a:r>
              <a:rPr lang="en-US" sz="1400" dirty="0"/>
              <a:t>at the loading point of origin, or the unloading of the cervids at the point of destination for movements to a different premises.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/>
              <a:t>Scheduling of OSV representatives for loading/offloading must be between the hours of 6am and 9pm.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1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11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4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7190"/>
    </mc:Choice>
    <mc:Fallback xmlns="">
      <p:transition advTm="107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prstClr val="white">
                    <a:lumMod val="50000"/>
                  </a:prstClr>
                </a:solidFill>
              </a:rPr>
              <a:t>Interstate Movement (Exiting KY)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Currently the only state KY exports cervids to is Indiana </a:t>
            </a:r>
          </a:p>
          <a:p>
            <a:r>
              <a:rPr lang="en-US" sz="2000" dirty="0"/>
              <a:t>Indiana requirements: </a:t>
            </a:r>
          </a:p>
          <a:p>
            <a:pPr lvl="1"/>
            <a:r>
              <a:rPr lang="en-US" sz="1600" dirty="0"/>
              <a:t>CWD Certified, Brucellosis Certified, and Tuberculosis Certified.</a:t>
            </a:r>
          </a:p>
          <a:p>
            <a:pPr lvl="1"/>
            <a:r>
              <a:rPr lang="en-US" sz="1600" dirty="0"/>
              <a:t>CVI</a:t>
            </a:r>
          </a:p>
          <a:p>
            <a:pPr lvl="1"/>
            <a:r>
              <a:rPr lang="en-US" sz="1600" dirty="0"/>
              <a:t>Entry Permit (Obtained from Indiana BOAH) </a:t>
            </a:r>
          </a:p>
          <a:p>
            <a:endParaRPr lang="en-US" sz="2000" dirty="0"/>
          </a:p>
          <a:p>
            <a:r>
              <a:rPr lang="en-US" sz="2000" dirty="0"/>
              <a:t>Export to other states requires pre-authorized by the State Veterinarian.</a:t>
            </a:r>
          </a:p>
          <a:p>
            <a:pPr lvl="1"/>
            <a:r>
              <a:rPr lang="en-US" sz="1600" dirty="0"/>
              <a:t>Contact OSV representatives for additional information. 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08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5777"/>
    </mc:Choice>
    <mc:Fallback xmlns="">
      <p:transition advTm="75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Fawn Reporting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Total number of fawns must be recorded on the permit renewal or application form. </a:t>
            </a:r>
          </a:p>
          <a:p>
            <a:r>
              <a:rPr lang="en-US" sz="1800" dirty="0"/>
              <a:t>Must be individually identified with an 840 RFID and a visual (flop) tag at the time of first handling event. </a:t>
            </a:r>
          </a:p>
          <a:p>
            <a:r>
              <a:rPr lang="en-US" sz="1800" dirty="0"/>
              <a:t>Must be reported individually on inventory by the time of annual physical inspection Jan. 1- April 30</a:t>
            </a:r>
            <a:r>
              <a:rPr lang="en-US" sz="1800" baseline="30000" dirty="0"/>
              <a:t>th</a:t>
            </a:r>
            <a:r>
              <a:rPr lang="en-US" sz="1800" dirty="0"/>
              <a:t>.</a:t>
            </a:r>
          </a:p>
          <a:p>
            <a:r>
              <a:rPr lang="en-US" sz="1800" dirty="0"/>
              <a:t>Fawn deaths must be reported within 7 days of the death. (Fawns do not need to be tested).</a:t>
            </a:r>
          </a:p>
          <a:p>
            <a:r>
              <a:rPr lang="en-US" sz="1800" dirty="0"/>
              <a:t>Fawns are required to be in compliance with all regulations prior to issuance of a movement permit. </a:t>
            </a:r>
          </a:p>
          <a:p>
            <a:endParaRPr lang="en-US" sz="18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19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5010">
        <p:split orient="vert"/>
      </p:transition>
    </mc:Choice>
    <mc:Fallback xmlns="">
      <p:transition spd="slow" advTm="11501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72677"/>
          </a:xfrm>
        </p:spPr>
        <p:txBody>
          <a:bodyPr>
            <a:noAutofit/>
          </a:bodyPr>
          <a:lstStyle/>
          <a:p>
            <a:r>
              <a:rPr lang="en-US" sz="3600" b="1" dirty="0"/>
              <a:t>Reporting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923983"/>
            <a:ext cx="7849772" cy="33635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dirty="0"/>
              <a:t>The owner shall </a:t>
            </a:r>
            <a:r>
              <a:rPr lang="en-US" sz="1400" b="1" dirty="0"/>
              <a:t>report </a:t>
            </a:r>
            <a:r>
              <a:rPr lang="en-US" sz="1400" dirty="0"/>
              <a:t>to the OSV </a:t>
            </a:r>
            <a:r>
              <a:rPr lang="en-US" sz="1400" b="1" u="sng" dirty="0"/>
              <a:t>all</a:t>
            </a:r>
            <a:r>
              <a:rPr lang="en-US" sz="1400" b="1" dirty="0"/>
              <a:t> animals that escape or disappear, and all deaths (including untagged fawns, and animals killed by harvest or slaughter) of animals in the herd.</a:t>
            </a:r>
          </a:p>
          <a:p>
            <a:pPr marL="0" indent="0">
              <a:buNone/>
            </a:pPr>
            <a:r>
              <a:rPr lang="en-US" sz="1400" b="1" dirty="0"/>
              <a:t>Reports are made in writing to </a:t>
            </a:r>
            <a:r>
              <a:rPr lang="en-US" sz="1400" b="1" dirty="0">
                <a:hlinkClick r:id="rId4"/>
              </a:rPr>
              <a:t>statevet@ky.gov</a:t>
            </a:r>
            <a:r>
              <a:rPr lang="en-US" sz="1400" b="1" dirty="0"/>
              <a:t>. </a:t>
            </a:r>
          </a:p>
          <a:p>
            <a:pPr marL="0" indent="0">
              <a:buNone/>
            </a:pPr>
            <a:r>
              <a:rPr lang="en-US" sz="2200" dirty="0"/>
              <a:t>Escapes</a:t>
            </a:r>
          </a:p>
          <a:p>
            <a:pPr lvl="2"/>
            <a:r>
              <a:rPr lang="en-US" sz="1400" dirty="0"/>
              <a:t>For animals that </a:t>
            </a:r>
            <a:r>
              <a:rPr lang="en-US" sz="1400" b="1" dirty="0"/>
              <a:t>escape or disappear</a:t>
            </a:r>
            <a:r>
              <a:rPr lang="en-US" sz="1400" dirty="0"/>
              <a:t>, a report shall be made within </a:t>
            </a:r>
            <a:r>
              <a:rPr lang="en-US" sz="1400" b="1" dirty="0"/>
              <a:t>forty-eight (48) hours to OSV</a:t>
            </a:r>
            <a:r>
              <a:rPr lang="en-US" sz="1400" dirty="0"/>
              <a:t>; </a:t>
            </a:r>
          </a:p>
          <a:p>
            <a:pPr lvl="2"/>
            <a:r>
              <a:rPr lang="en-US" sz="1400" dirty="0"/>
              <a:t>Within 7 days of initial escape, an updated inventory must be provided to the OSV in writing. </a:t>
            </a:r>
          </a:p>
          <a:p>
            <a:pPr lvl="2"/>
            <a:r>
              <a:rPr lang="en-US" sz="1400" dirty="0"/>
              <a:t>OSV representative must may require physical inspection to confirm inventory</a:t>
            </a:r>
          </a:p>
          <a:p>
            <a:pPr marL="0" indent="0">
              <a:buNone/>
            </a:pPr>
            <a:r>
              <a:rPr lang="en-US" sz="2200" dirty="0"/>
              <a:t>Deaths</a:t>
            </a:r>
          </a:p>
          <a:p>
            <a:pPr lvl="2"/>
            <a:r>
              <a:rPr lang="en-US" sz="1400" dirty="0"/>
              <a:t>For animals that </a:t>
            </a:r>
            <a:r>
              <a:rPr lang="en-US" sz="1400" b="1" dirty="0"/>
              <a:t>die for any reason</a:t>
            </a:r>
            <a:r>
              <a:rPr lang="en-US" sz="1400" dirty="0"/>
              <a:t> a report shall be submitted </a:t>
            </a:r>
            <a:r>
              <a:rPr lang="en-US" sz="1400" b="1" dirty="0"/>
              <a:t>within seven (7) days to OSV</a:t>
            </a:r>
            <a:endParaRPr lang="en-US" sz="1400" dirty="0"/>
          </a:p>
          <a:p>
            <a:pPr lvl="2"/>
            <a:r>
              <a:rPr lang="en-US" sz="1400" dirty="0"/>
              <a:t>This </a:t>
            </a:r>
            <a:r>
              <a:rPr lang="en-US" sz="1400" u="sng" dirty="0"/>
              <a:t>includes fawns</a:t>
            </a:r>
            <a:r>
              <a:rPr lang="en-US" sz="1400" dirty="0"/>
              <a:t> that are not yet officially identified, </a:t>
            </a:r>
            <a:r>
              <a:rPr lang="en-US" sz="1400" u="sng" dirty="0"/>
              <a:t>for the purpose of disease monitoring</a:t>
            </a:r>
          </a:p>
          <a:p>
            <a:endParaRPr lang="en-US" sz="105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29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1081"/>
    </mc:Choice>
    <mc:Fallback xmlns="">
      <p:transition advTm="121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/>
              <a:t>Reporting Missing or Dead Animals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86" y="1127532"/>
            <a:ext cx="5051945" cy="328577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9231" y="1383849"/>
            <a:ext cx="3691607" cy="2773135"/>
          </a:xfrm>
        </p:spPr>
        <p:txBody>
          <a:bodyPr>
            <a:normAutofit/>
          </a:bodyPr>
          <a:lstStyle/>
          <a:p>
            <a:r>
              <a:rPr lang="en-US" sz="1500" dirty="0"/>
              <a:t>For your convenience, our office provides you with “Deceased Animal” cards.  This card tells you specifically what information you need to report.</a:t>
            </a:r>
          </a:p>
          <a:p>
            <a:r>
              <a:rPr lang="en-US" sz="1500" dirty="0"/>
              <a:t>If you do not have any “Deceased Animal” cards, you may email, fax, or mail the information to our office.  </a:t>
            </a:r>
          </a:p>
          <a:p>
            <a:r>
              <a:rPr lang="en-US" sz="1500" dirty="0"/>
              <a:t>Phone calls </a:t>
            </a:r>
            <a:r>
              <a:rPr lang="en-US" sz="1500" b="1" u="sng" dirty="0"/>
              <a:t>ARE NOT</a:t>
            </a:r>
            <a:r>
              <a:rPr lang="en-US" sz="1500" dirty="0"/>
              <a:t> an acceptable method of notification.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49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4741"/>
    </mc:Choice>
    <mc:Fallback xmlns="">
      <p:transition advTm="44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4234"/>
            <a:ext cx="8229600" cy="258255"/>
          </a:xfrm>
        </p:spPr>
        <p:txBody>
          <a:bodyPr>
            <a:noAutofit/>
          </a:bodyPr>
          <a:lstStyle/>
          <a:p>
            <a:r>
              <a:rPr lang="en-US" sz="3600" b="1" dirty="0"/>
              <a:t>Disposal of Carcasses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5863"/>
            <a:ext cx="8229600" cy="3759688"/>
          </a:xfrm>
        </p:spPr>
        <p:txBody>
          <a:bodyPr>
            <a:noAutofit/>
          </a:bodyPr>
          <a:lstStyle/>
          <a:p>
            <a:r>
              <a:rPr lang="en-US" sz="2000" dirty="0"/>
              <a:t>Owners shall dispose of carcasses within forty-eight (48) hours after the carcass is found unless the carcass is otherwise preserved in cold storage </a:t>
            </a:r>
          </a:p>
          <a:p>
            <a:pPr lvl="1"/>
            <a:r>
              <a:rPr lang="en-US" sz="2000" dirty="0"/>
              <a:t>Complete incineration</a:t>
            </a:r>
          </a:p>
          <a:p>
            <a:pPr lvl="1"/>
            <a:r>
              <a:rPr lang="en-US" sz="2000" dirty="0"/>
              <a:t>Boiling/Rendering</a:t>
            </a:r>
          </a:p>
          <a:p>
            <a:pPr lvl="1"/>
            <a:r>
              <a:rPr lang="en-US" sz="2000" dirty="0"/>
              <a:t>Burying</a:t>
            </a:r>
          </a:p>
          <a:p>
            <a:pPr lvl="1"/>
            <a:r>
              <a:rPr lang="en-US" sz="2000" dirty="0"/>
              <a:t>Composting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Failure to properly dispose of a carcass shall be subject to penalty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KRS 257.160</a:t>
            </a:r>
            <a:endParaRPr lang="en-US" sz="20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21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9683"/>
    </mc:Choice>
    <mc:Fallback xmlns="">
      <p:transition advTm="29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873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b="1" dirty="0"/>
              <a:t>Testing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523" y="896259"/>
            <a:ext cx="7455877" cy="3132363"/>
          </a:xfrm>
        </p:spPr>
        <p:txBody>
          <a:bodyPr>
            <a:noAutofit/>
          </a:bodyPr>
          <a:lstStyle/>
          <a:p>
            <a:r>
              <a:rPr lang="en-US" sz="1800" dirty="0"/>
              <a:t>Animals that die shall have the required tissue specimens collected for CWD testing.</a:t>
            </a:r>
          </a:p>
          <a:p>
            <a:r>
              <a:rPr lang="en-US" sz="1800" dirty="0"/>
              <a:t>Surveillance procedures for HCP’s and HMP’s</a:t>
            </a:r>
          </a:p>
          <a:p>
            <a:pPr lvl="1"/>
            <a:r>
              <a:rPr lang="en-US" sz="1600" dirty="0"/>
              <a:t>HCP and HMP Certified Herds: Cervids </a:t>
            </a:r>
            <a:r>
              <a:rPr lang="en-US" sz="1600" b="1" dirty="0"/>
              <a:t>twelve (12) months and older </a:t>
            </a:r>
            <a:r>
              <a:rPr lang="en-US" sz="1600" dirty="0"/>
              <a:t>that die for any reason must submit tissues (</a:t>
            </a:r>
            <a:r>
              <a:rPr lang="en-US" sz="1600" b="1" dirty="0" err="1"/>
              <a:t>obex</a:t>
            </a:r>
            <a:r>
              <a:rPr lang="en-US" sz="1600" b="1" dirty="0"/>
              <a:t> </a:t>
            </a:r>
            <a:r>
              <a:rPr lang="en-US" sz="1600" b="1" u="sng" dirty="0"/>
              <a:t>AND</a:t>
            </a:r>
            <a:r>
              <a:rPr lang="en-US" sz="1600" b="1" dirty="0"/>
              <a:t> retropharyngeal lymph nodes</a:t>
            </a:r>
            <a:r>
              <a:rPr lang="en-US" sz="1600" dirty="0"/>
              <a:t>) for sampling and testing in accordance with USDA testing standards.</a:t>
            </a:r>
          </a:p>
          <a:p>
            <a:pPr lvl="1"/>
            <a:r>
              <a:rPr lang="en-US" sz="1600" b="1" dirty="0"/>
              <a:t>HCP</a:t>
            </a:r>
            <a:r>
              <a:rPr lang="en-US" sz="1600" dirty="0"/>
              <a:t> must submit sample to approved lab </a:t>
            </a:r>
            <a:r>
              <a:rPr lang="en-US" sz="1600" b="1" u="sng" dirty="0"/>
              <a:t>within 7 days</a:t>
            </a:r>
            <a:r>
              <a:rPr lang="en-US" sz="1600" b="1" dirty="0"/>
              <a:t> </a:t>
            </a:r>
            <a:r>
              <a:rPr lang="en-US" sz="1600" dirty="0"/>
              <a:t>of death</a:t>
            </a:r>
          </a:p>
          <a:p>
            <a:pPr lvl="1"/>
            <a:r>
              <a:rPr lang="en-US" sz="1600" b="1" dirty="0"/>
              <a:t>HMP</a:t>
            </a:r>
            <a:r>
              <a:rPr lang="en-US" sz="1600" dirty="0"/>
              <a:t> must submit sample to approved lab </a:t>
            </a:r>
            <a:r>
              <a:rPr lang="en-US" sz="1600" b="1" u="sng" dirty="0"/>
              <a:t>within 30 days</a:t>
            </a:r>
            <a:r>
              <a:rPr lang="en-US" sz="1600" b="1" dirty="0"/>
              <a:t> </a:t>
            </a:r>
            <a:r>
              <a:rPr lang="en-US" sz="1600" dirty="0"/>
              <a:t>of death</a:t>
            </a:r>
            <a:endParaRPr lang="en-US" sz="2000" dirty="0"/>
          </a:p>
          <a:p>
            <a:r>
              <a:rPr lang="en-US" sz="2000" dirty="0"/>
              <a:t>Federal and/or State authorities shall investigate herds that fail to comply with testing requirements and shall evaluate the herd’s status.</a:t>
            </a:r>
          </a:p>
          <a:p>
            <a:r>
              <a:rPr lang="en-US" sz="2000" dirty="0"/>
              <a:t>Failure to meet testing requirements may result in suspension of herd certification status.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2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6122"/>
    </mc:Choice>
    <mc:Fallback xmlns="">
      <p:transition advTm="86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Chronic Wasting Disease (CWD)</a:t>
            </a:r>
          </a:p>
          <a:p>
            <a:r>
              <a:rPr lang="en-US" dirty="0"/>
              <a:t>Signs of CWD</a:t>
            </a:r>
          </a:p>
          <a:p>
            <a:r>
              <a:rPr lang="en-US" dirty="0"/>
              <a:t>Current mapping of CWD</a:t>
            </a:r>
          </a:p>
          <a:p>
            <a:r>
              <a:rPr lang="en-US" dirty="0"/>
              <a:t>CCWDSI Program Information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75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1977"/>
    </mc:Choice>
    <mc:Fallback xmlns="">
      <p:transition advTm="51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34"/>
            <a:ext cx="8229600" cy="590375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Lab Testing Requirements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30423"/>
            <a:ext cx="7737231" cy="3500099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Samples are to be collected by approved certified sample collector or a veterinarian.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u="sng" dirty="0"/>
              <a:t>Only approved labs </a:t>
            </a:r>
            <a:r>
              <a:rPr lang="en-US" sz="1800" dirty="0"/>
              <a:t>are to conduct official CWD testing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Breathitt Veterinary Center (BVC)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University of Kentucky Lab (UKL)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National Veterinary Services Laboratory (NVSL)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A diagnosis of CWD by an approved laboratory will be confirmed by the NVSL.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dirty="0"/>
              <a:t>If required tissues from test eligible cervids are not submitted for laboratory diagnosis, the state veterinarian shall re-evaluate the status of the herd.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Copies of all test results are to be kept in your records (up to 10 years) to make available to OSV representatives.</a:t>
            </a:r>
          </a:p>
          <a:p>
            <a:endParaRPr lang="en-US" sz="16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38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9074"/>
    </mc:Choice>
    <mc:Fallback xmlns="">
      <p:transition advTm="79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05979"/>
            <a:ext cx="8377311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Approved Sample Collector Certification Course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000" dirty="0"/>
              <a:t>As of July 9, 2021 CWD samples </a:t>
            </a:r>
            <a:r>
              <a:rPr lang="en-US" sz="2000" b="1" dirty="0"/>
              <a:t>must be </a:t>
            </a:r>
            <a:r>
              <a:rPr lang="en-US" sz="2000" dirty="0"/>
              <a:t>collected from:</a:t>
            </a:r>
          </a:p>
          <a:p>
            <a:pPr lvl="1"/>
            <a:r>
              <a:rPr lang="en-US" sz="1600" dirty="0"/>
              <a:t>OSV Certified CWD Sample Collector</a:t>
            </a:r>
          </a:p>
          <a:p>
            <a:pPr lvl="1"/>
            <a:r>
              <a:rPr lang="en-US" sz="1600" dirty="0"/>
              <a:t>USDA Accredited veterinarian</a:t>
            </a:r>
          </a:p>
          <a:p>
            <a:pPr lvl="1"/>
            <a:r>
              <a:rPr lang="en-US" sz="1600" dirty="0"/>
              <a:t>Officials at approved laboratories</a:t>
            </a:r>
          </a:p>
          <a:p>
            <a:r>
              <a:rPr lang="en-US" sz="2000" dirty="0"/>
              <a:t>OSV will continue to conduct annual or biannual certification courses as needed to allow producers to collect their own samples. </a:t>
            </a:r>
          </a:p>
          <a:p>
            <a:r>
              <a:rPr lang="en-US" sz="2000" dirty="0"/>
              <a:t>Certification will last </a:t>
            </a:r>
            <a:r>
              <a:rPr lang="en-US" sz="2000" b="1" u="sng" dirty="0"/>
              <a:t>5 years </a:t>
            </a:r>
            <a:r>
              <a:rPr lang="en-US" sz="2000" dirty="0"/>
              <a:t>from the date certified, or until new sample collection protocols have been mandated</a:t>
            </a:r>
          </a:p>
          <a:p>
            <a:r>
              <a:rPr lang="en-US" sz="2000" dirty="0"/>
              <a:t>To confirm sample collector certification or to request enrollment in next certification course contact the OSV Cervid Program Coordinator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8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5897"/>
    </mc:Choice>
    <mc:Fallback xmlns="">
      <p:transition advTm="55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HCP Required Inspections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6185" y="984446"/>
            <a:ext cx="4249615" cy="3394472"/>
          </a:xfrm>
        </p:spPr>
        <p:txBody>
          <a:bodyPr>
            <a:noAutofit/>
          </a:bodyPr>
          <a:lstStyle/>
          <a:p>
            <a:pPr marL="0" lvl="1" indent="0" algn="ctr">
              <a:buNone/>
            </a:pPr>
            <a:r>
              <a:rPr lang="en-US" sz="2800" u="sng" dirty="0"/>
              <a:t>Annual</a:t>
            </a:r>
          </a:p>
          <a:p>
            <a:pPr marL="457200" lvl="1" indent="-4572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2000" dirty="0"/>
              <a:t>Physical Inventory (Physical or chemical restraint required)</a:t>
            </a:r>
            <a:r>
              <a:rPr lang="en-US" sz="1600" dirty="0"/>
              <a:t> </a:t>
            </a:r>
          </a:p>
          <a:p>
            <a:pPr marL="457200" lvl="1" indent="-4572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2000" dirty="0"/>
              <a:t>Period: January 1</a:t>
            </a:r>
            <a:r>
              <a:rPr lang="en-US" sz="2000" baseline="30000" dirty="0"/>
              <a:t>st</a:t>
            </a:r>
            <a:r>
              <a:rPr lang="en-US" sz="2000" dirty="0"/>
              <a:t> – April 30</a:t>
            </a:r>
            <a:r>
              <a:rPr lang="en-US" sz="2000" baseline="30000" dirty="0"/>
              <a:t>th</a:t>
            </a:r>
            <a:endParaRPr lang="en-US" sz="2000" dirty="0"/>
          </a:p>
          <a:p>
            <a:pPr marL="285750" lvl="1">
              <a:buFont typeface="Arial" panose="020B0604020202020204" pitchFamily="34" charset="0"/>
              <a:buChar char="•"/>
            </a:pPr>
            <a:r>
              <a:rPr lang="en-US" sz="2000" dirty="0"/>
              <a:t>The owner shall be responsible for assembling, handling, and restraining the animals and for all risks and costs incurred, to present the animals for inspection.</a:t>
            </a:r>
          </a:p>
          <a:p>
            <a:pPr marL="285750" lvl="1">
              <a:buFont typeface="Arial" panose="020B0604020202020204" pitchFamily="34" charset="0"/>
              <a:buChar char="•"/>
            </a:pPr>
            <a:r>
              <a:rPr lang="en-US" sz="2000" dirty="0"/>
              <a:t>Records Review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915518"/>
            <a:ext cx="4192858" cy="41481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u="sng" dirty="0"/>
              <a:t>Quarterly</a:t>
            </a:r>
          </a:p>
          <a:p>
            <a:r>
              <a:rPr lang="en-US" sz="1800" dirty="0"/>
              <a:t>Periods include:</a:t>
            </a:r>
          </a:p>
          <a:p>
            <a:pPr lvl="1"/>
            <a:r>
              <a:rPr lang="en-US" sz="1800" dirty="0"/>
              <a:t>April 1</a:t>
            </a:r>
            <a:r>
              <a:rPr lang="en-US" sz="1800" baseline="30000" dirty="0"/>
              <a:t>st</a:t>
            </a:r>
            <a:r>
              <a:rPr lang="en-US" sz="1800" dirty="0"/>
              <a:t> –June 30</a:t>
            </a:r>
            <a:r>
              <a:rPr lang="en-US" sz="1800" baseline="30000" dirty="0"/>
              <a:t>th</a:t>
            </a:r>
            <a:r>
              <a:rPr lang="en-US" sz="1800" dirty="0"/>
              <a:t> </a:t>
            </a:r>
          </a:p>
          <a:p>
            <a:pPr lvl="1"/>
            <a:r>
              <a:rPr lang="en-US" sz="1800" dirty="0"/>
              <a:t>July 31</a:t>
            </a:r>
            <a:r>
              <a:rPr lang="en-US" sz="1800" baseline="30000" dirty="0"/>
              <a:t>st</a:t>
            </a:r>
            <a:r>
              <a:rPr lang="en-US" sz="1800" dirty="0"/>
              <a:t>- September 30</a:t>
            </a:r>
            <a:r>
              <a:rPr lang="en-US" sz="1800" baseline="30000" dirty="0"/>
              <a:t>th</a:t>
            </a:r>
            <a:r>
              <a:rPr lang="en-US" sz="1800" dirty="0"/>
              <a:t> </a:t>
            </a:r>
          </a:p>
          <a:p>
            <a:pPr lvl="1"/>
            <a:r>
              <a:rPr lang="en-US" sz="1800" dirty="0"/>
              <a:t>October 1</a:t>
            </a:r>
            <a:r>
              <a:rPr lang="en-US" sz="1800" baseline="30000" dirty="0"/>
              <a:t>st</a:t>
            </a:r>
            <a:r>
              <a:rPr lang="en-US" sz="1800" dirty="0"/>
              <a:t> - December 31</a:t>
            </a:r>
            <a:r>
              <a:rPr lang="en-US" sz="1800" baseline="30000" dirty="0"/>
              <a:t>st</a:t>
            </a:r>
            <a:r>
              <a:rPr lang="en-US" sz="1800" dirty="0"/>
              <a:t>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Visual identification of cervids and record review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State Veterinarian or APHIS representative may request a visual or physical inventory to verify compliance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5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2141"/>
    </mc:Choice>
    <mc:Fallback xmlns="">
      <p:transition advTm="62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Your participation and collaboration to prevent the entry and spread of CWD into Kentucky farmed cervid herds is greatly appreciated.</a:t>
            </a:r>
          </a:p>
          <a:p>
            <a:endParaRPr lang="en-US" sz="2400" dirty="0"/>
          </a:p>
          <a:p>
            <a:r>
              <a:rPr lang="en-US" sz="2400" dirty="0"/>
              <a:t>Please use this presentation and the regulations set forth by 302 KAR 22:150 to accurately complete the quiz attached to your 2021 CWD Program permit application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94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2719"/>
    </mc:Choice>
    <mc:Fallback xmlns="">
      <p:transition advTm="42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More Information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Program Contact:</a:t>
            </a:r>
          </a:p>
          <a:p>
            <a:pPr lvl="1"/>
            <a:r>
              <a:rPr lang="en-US" dirty="0"/>
              <a:t>Jamie Gravitt, Cervid Program Coordinator</a:t>
            </a:r>
          </a:p>
          <a:p>
            <a:pPr lvl="1"/>
            <a:r>
              <a:rPr lang="en-US" dirty="0"/>
              <a:t>Phone 502-782-5922</a:t>
            </a:r>
          </a:p>
          <a:p>
            <a:pPr lvl="1"/>
            <a:r>
              <a:rPr lang="en-US" dirty="0"/>
              <a:t>Email: </a:t>
            </a:r>
            <a:r>
              <a:rPr lang="en-US" dirty="0">
                <a:hlinkClick r:id="rId4"/>
              </a:rPr>
              <a:t>Jamie.Gravitt@ky.gov </a:t>
            </a:r>
            <a:endParaRPr lang="en-US" dirty="0"/>
          </a:p>
          <a:p>
            <a:r>
              <a:rPr lang="en-US" dirty="0"/>
              <a:t>Website: </a:t>
            </a:r>
          </a:p>
          <a:p>
            <a:pPr lvl="1"/>
            <a:r>
              <a:rPr lang="en-US" dirty="0">
                <a:hlinkClick r:id="rId5"/>
              </a:rPr>
              <a:t>https://www.kyagr.com/statevet/farmed-cervids.html</a:t>
            </a:r>
            <a:r>
              <a:rPr lang="en-US" dirty="0"/>
              <a:t> 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4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7552">
        <p:split orient="vert"/>
      </p:transition>
    </mc:Choice>
    <mc:Fallback xmlns="">
      <p:transition spd="slow" advTm="2755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90372"/>
          </a:xfrm>
        </p:spPr>
        <p:txBody>
          <a:bodyPr>
            <a:noAutofit/>
          </a:bodyPr>
          <a:lstStyle/>
          <a:p>
            <a:r>
              <a:rPr lang="en-US" sz="3600" b="1" dirty="0"/>
              <a:t>What is CWD?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79" y="2093028"/>
            <a:ext cx="2946170" cy="280373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405" y="787791"/>
            <a:ext cx="8495395" cy="2129221"/>
          </a:xfrm>
        </p:spPr>
        <p:txBody>
          <a:bodyPr>
            <a:noAutofit/>
          </a:bodyPr>
          <a:lstStyle/>
          <a:p>
            <a:r>
              <a:rPr lang="en-US" sz="1600" dirty="0"/>
              <a:t>Chronic Wasting Disease (CWD) - </a:t>
            </a:r>
            <a:r>
              <a:rPr lang="en-US" sz="1400" dirty="0"/>
              <a:t>contagious neurological disease affecting species of the </a:t>
            </a:r>
            <a:r>
              <a:rPr lang="en-US" sz="1400" dirty="0" err="1"/>
              <a:t>Cervidae</a:t>
            </a:r>
            <a:r>
              <a:rPr lang="en-US" sz="1400" dirty="0"/>
              <a:t> family. </a:t>
            </a:r>
          </a:p>
          <a:p>
            <a:pPr lvl="1"/>
            <a:r>
              <a:rPr lang="en-US" sz="1400" dirty="0"/>
              <a:t>causes a spongy degeneration of the brain of infected animals</a:t>
            </a:r>
          </a:p>
          <a:p>
            <a:pPr lvl="1"/>
            <a:r>
              <a:rPr lang="en-US" sz="1400" dirty="0"/>
              <a:t> results in emaciation, abnormal behavior, loss of bodily functions</a:t>
            </a:r>
          </a:p>
          <a:p>
            <a:pPr lvl="1"/>
            <a:r>
              <a:rPr lang="en-US" sz="1400" dirty="0"/>
              <a:t>ALWAYS FATAL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04514" y="2233372"/>
            <a:ext cx="5532220" cy="194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1400" dirty="0">
                <a:solidFill>
                  <a:prstClr val="white">
                    <a:lumMod val="50000"/>
                  </a:prstClr>
                </a:solidFill>
              </a:rPr>
              <a:t>5 species of the deer family are known to be naturally susceptible to CWD: 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r>
              <a:rPr lang="en-US" sz="1400" dirty="0">
                <a:solidFill>
                  <a:prstClr val="white">
                    <a:lumMod val="50000"/>
                  </a:prstClr>
                </a:solidFill>
              </a:rPr>
              <a:t>elk, mule deer, white-tailed deer, black-tailed deer and moose. 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1400" dirty="0">
                <a:solidFill>
                  <a:prstClr val="white">
                    <a:lumMod val="50000"/>
                  </a:prstClr>
                </a:solidFill>
              </a:rPr>
              <a:t>Several subspecies of deer around the globe have also contracted CWD.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1400" dirty="0">
                <a:solidFill>
                  <a:prstClr val="white">
                    <a:lumMod val="50000"/>
                  </a:prstClr>
                </a:solidFill>
              </a:rPr>
              <a:t>Susceptibility of other members of the deer family (cervids) and other species is not entirely known.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2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3905"/>
    </mc:Choice>
    <mc:Fallback xmlns="">
      <p:transition advTm="123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What Causes CWD?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" t="3158" r="2750" b="13536"/>
          <a:stretch/>
        </p:blipFill>
        <p:spPr>
          <a:xfrm>
            <a:off x="5326934" y="1896717"/>
            <a:ext cx="3817066" cy="222176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595" y="1056660"/>
            <a:ext cx="8675465" cy="1686539"/>
          </a:xfrm>
        </p:spPr>
        <p:txBody>
          <a:bodyPr>
            <a:normAutofit/>
          </a:bodyPr>
          <a:lstStyle/>
          <a:p>
            <a:r>
              <a:rPr lang="en-US" sz="1600" dirty="0"/>
              <a:t>CWD is one of the transmissible spongiform encephalopathy (TSEs) diseases</a:t>
            </a:r>
          </a:p>
          <a:p>
            <a:pPr lvl="1"/>
            <a:r>
              <a:rPr lang="en-US" sz="1400" dirty="0"/>
              <a:t>Others: Bovine Spongiform Encephalopathy (BSE or Mad Cow disease) and Scrapie affecting sheep and goats</a:t>
            </a:r>
          </a:p>
          <a:p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211595" y="1896717"/>
            <a:ext cx="4858399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1600" b="1" dirty="0">
                <a:solidFill>
                  <a:prstClr val="white">
                    <a:lumMod val="50000"/>
                  </a:prstClr>
                </a:solidFill>
              </a:rPr>
              <a:t>TSEs are not caused by bacteria or viruses, but a prion.  </a:t>
            </a:r>
          </a:p>
          <a:p>
            <a:pPr marL="285750" lvl="0" indent="-285750">
              <a:spcBef>
                <a:spcPct val="20000"/>
              </a:spcBef>
              <a:buFontTx/>
              <a:buChar char="-"/>
            </a:pPr>
            <a:r>
              <a:rPr lang="en-US" sz="1500" dirty="0">
                <a:solidFill>
                  <a:prstClr val="white">
                    <a:lumMod val="50000"/>
                  </a:prstClr>
                </a:solidFill>
              </a:rPr>
              <a:t>Prion - naturally occurring protein, that when folded incorrectly, becomes both infectious and deadly</a:t>
            </a:r>
          </a:p>
          <a:p>
            <a:pPr marL="285750" lvl="0" indent="-285750">
              <a:spcBef>
                <a:spcPct val="20000"/>
              </a:spcBef>
              <a:buFontTx/>
              <a:buChar char="-"/>
            </a:pPr>
            <a:r>
              <a:rPr lang="en-US" sz="1500" dirty="0">
                <a:solidFill>
                  <a:prstClr val="white">
                    <a:lumMod val="50000"/>
                  </a:prstClr>
                </a:solidFill>
              </a:rPr>
              <a:t>Infectious prion proteins continue to convert normal prion proteins in the brain into the abnormal proteins  which leads to death of normal brain cells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7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2457"/>
    </mc:Choice>
    <mc:Fallback xmlns="">
      <p:transition advTm="92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BC9FD-5763-ED71-24D2-D1CEC8CF7E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4E0E1E-F797-1745-9364-FACA4BD94C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36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095DF-BC4D-ACC6-D59F-A2649DA580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FA6C32-881E-DDE4-4598-26E65A38E0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19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7FC96-58A9-FE6F-B1CD-AC49B0018A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24FFB5-5D01-0E1E-0CA0-D293780150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49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A2B9E-AB5C-4B45-EDE3-51412ADAFF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FE6C4C-717E-637D-C2A7-C9E09A1CCC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98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7844</TotalTime>
  <Words>2359</Words>
  <Application>Microsoft Macintosh PowerPoint</Application>
  <PresentationFormat>On-screen Show (16:9)</PresentationFormat>
  <Paragraphs>207</Paragraphs>
  <Slides>34</Slides>
  <Notes>0</Notes>
  <HiddenSlides>0</HiddenSlides>
  <MMClips>27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Rockwell</vt:lpstr>
      <vt:lpstr>Office Theme</vt:lpstr>
      <vt:lpstr>Cervid Chronic Wasting Disease Surveillance and Identification (CCWDSI) Program Training</vt:lpstr>
      <vt:lpstr>Training Requirement</vt:lpstr>
      <vt:lpstr>Overview</vt:lpstr>
      <vt:lpstr>What is CWD? </vt:lpstr>
      <vt:lpstr>What Causes CWD?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CWD National Control Efforts</vt:lpstr>
      <vt:lpstr>Regulatory Oversight of Farmed Cervids in Kentucky</vt:lpstr>
      <vt:lpstr>CCWDSI Program Basics</vt:lpstr>
      <vt:lpstr>Who is required to be enrolled in the CCWDSI Program in Kentucky? </vt:lpstr>
      <vt:lpstr>How to enter the Farmed Cervid Program?</vt:lpstr>
      <vt:lpstr>2021 Annual Renewal Requirements</vt:lpstr>
      <vt:lpstr>PowerPoint Presentation</vt:lpstr>
      <vt:lpstr>Two Herd Certification Programs Available: Herd Certification Program (HCP) and    Herd Monitored Program (HMP)</vt:lpstr>
      <vt:lpstr>Animal Identification Requirements</vt:lpstr>
      <vt:lpstr>Animal Inventory - Record Requirements (Must maintain a current inventory at all times)</vt:lpstr>
      <vt:lpstr>Intrastate Movement – Inside Kentucky</vt:lpstr>
      <vt:lpstr>Interstate Movement – Entry into Kentucky Requirements</vt:lpstr>
      <vt:lpstr>Interstate Movement (Exiting KY)</vt:lpstr>
      <vt:lpstr>Fawn Reporting Requirements</vt:lpstr>
      <vt:lpstr>Reporting Requirements</vt:lpstr>
      <vt:lpstr>Reporting Missing or Dead Animals</vt:lpstr>
      <vt:lpstr>Disposal of Carcasses</vt:lpstr>
      <vt:lpstr>Testing Requirements</vt:lpstr>
      <vt:lpstr>Lab Testing Requirements </vt:lpstr>
      <vt:lpstr>Approved Sample Collector Certification Course</vt:lpstr>
      <vt:lpstr>HCP Required Inspections</vt:lpstr>
      <vt:lpstr>Thank you!</vt:lpstr>
      <vt:lpstr>For More Information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Ruble, Kelsey (AGR)</dc:creator>
  <cp:lastModifiedBy>Culler, Chris (AGR)</cp:lastModifiedBy>
  <cp:revision>352</cp:revision>
  <cp:lastPrinted>2021-10-27T18:54:31Z</cp:lastPrinted>
  <dcterms:created xsi:type="dcterms:W3CDTF">2017-04-07T18:20:03Z</dcterms:created>
  <dcterms:modified xsi:type="dcterms:W3CDTF">2023-12-11T14:54:23Z</dcterms:modified>
  <cp:contentStatus/>
</cp:coreProperties>
</file>